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media/image-1-1.jpg" ContentType="image/jpg"/>
  <Override PartName="/ppt/media/image-10-1.jpg" ContentType="image/jpg"/>
  <Override PartName="/ppt/media/image-10-2.jpg" ContentType="image/jpg"/>
  <Override PartName="/ppt/media/image-10-3.jpg" ContentType="image/jpg"/>
  <Override PartName="/ppt/media/image-3-1.jpg" ContentType="image/jpg"/>
  <Override PartName="/ppt/media/image-4-1.jpg" ContentType="image/jpg"/>
  <Override PartName="/ppt/media/image-5-1.jpg" ContentType="image/jpg"/>
  <Override PartName="/ppt/media/image-7-1.jpg" ContentType="image/jpg"/>
  <Override PartName="/ppt/media/image-8-1.jpg" ContentType="image/jpg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JAVASOLT IDŐ: 0:40
ELMONDHATÓ SZÖVEG A DIÁKNAK:
Az Erebe-szigetek történetét három szálon fogjuk követni: hogyan formálja a Duna a tájat, hogyan alakult Gönyű és Nagyszentjános története, és hogyan próbálják ma megőrizni a folyó menti élőhelyeket. A képek között lesznek dokumentumfotók és szemléltető illusztrációk; ezeket külön jelzem. A Duna folyása, a falvak múltja és az erdő természetes folyamatai ugyanahhoz a tájhoz tartoznak, de nem ugyanaz a történet.
ELLENŐRIZHETŐ FORRÁSOK:
https://erdorezervatum.hu/node/132
https://programok.gonyu.hu/falutortenet-m
https://nagyszentjanos.asp.lgov.hu/telepulestortenet
KÉPEK / ÁBRÁK:
Tematikus AI-illusztráció az Erebe-weboldalról.
Tanács: a jegyzet szabadon átfogalmazható. A diára nem kell mindent felolvasni.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JAVASOLT IDŐ: 0:55
ELMONDHATÓ SZÖVEG A DIÁKNAK:
A térképen az Erebe-szigeteket a Gönyű, Nagyszentjános és Ács környéki Duna-szakaszban helyezzük el. A történetek nem pontosan követik a mai közigazgatási határokat: Gönyű hajós emlékezete szorosan kapcsolódik a szigetvilághoz, miközben a védett erdőrezervátum magterületének helyrajzi adatai Nagyszentjánoshoz tartoznak. A szigetcsoport és a rezervátum sem ugyanaz a lehatárolás. Az ábra tájékozódásra szolgál, nem földhivatali vagy vízi navigációs térkép.
ELLENŐRIZHETŐ FORRÁSOK:
https://erdorezervatum.hu/node/132
https://programok.gonyu.hu/falutortenet-m
https://nagyszentjanos.asp.lgov.hu/telepulestortenet
KÉPEK / ÁBRÁK:
Saját, nem méretarányos sematikus térkép.
Tanács: a jegyzet szabadon átfogalmazható. A diára nem kell mindent felolvasni.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JAVASOLT IDŐ: 1:00
ELMONDHATÓ SZÖVEG A DIÁKNAK:
Az Erebe régi név, de a mai szigetek nem feltétlenül ugyanott és ugyanúgy néztek ki régen. Az Erdőrezervátum Program összefoglalója szerint 1896 után a Duna szabályozása és a kőszórás jelentős feltöltődést indított el. A szigetcsoport az 1942-es katonai térképen kisebb zátonyszigetként, az 1955-ös térképen pedig már beerdősült szigetekként jelenik meg. Ez nem azt jelenti, hogy korábban semmilyen szárazulat nem létezett a környéken: a kutatás a mai rezervátummag formálódását írja le. Tanulság: a földrajzi név folytonossága nem bizonyítja a partvonal állandóságát.
ELLENŐRIZHETŐ FORRÁSOK:
https://erdorezervatum.hu/node/132
https://www.erdorezervatum.hu/Jelentes_Erebe-szigetek_ER_alapfelmerese_2022ben
https://maps.arcanum.com/hu/map/firstsurvey-hungary/?lat=47.725&amp;lon=17.85&amp;z=13
KÉPEK / ÁBRÁK:
Erebe-projekthez kapott dunai terepfotó; szerkesztett idővonal.
Tanács: a jegyzet szabadon átfogalmazható. A diára nem kell mindent felolvasni.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JAVASOLT IDŐ: 1:00
ELMONDHATÓ SZÖVEG A DIÁKNAK:
Gönyű fejlődését a Duna és a szárazföldi közlekedés találkozása segítette. A Magyar Nemzeti Múzeum adatbázisa a Nagy-Sáros-dűlőben római kori útállomást tart nyilván, nem a mai szigeteken álló római várat. A későbbi századokban a hajózás, az átrakodás és a postakocsi-fogadó adtak munkát és feladatot a parton. A modern Győr–Gönyű kikötő más technológiával működik, de a vízi és szárazföldi út kapcsolata továbbra is fontos. Az elhangzó századok korszakokat jelölnek, nem egyetlen változatlan épület életét.
ELLENŐRIZHETŐ FORRÁSOK:
https://programok.gonyu.hu/falutortenet-m
https://archeodatabase.hnm.hu/hu/node/18360
KÉPEK / ÁBRÁK:
Rennboot / Rennbootarchiv, Wikimedia Commons, CC BY-SA 3.0; webre optimalizálva.
Tanács: a jegyzet szabadon átfogalmazható. A diára nem kell mindent felolvasni.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JAVASOLT IDŐ: 1:00
ELMONDHATÓ SZÖVEG A DIÁKNAK:
Nagyszentjános határában a Magyar Nemzeti Múzeum régészeti adatbázisa római őrtoronyhoz kapcsolódó lelőhelyeket tart számon. A lelőhely nem azonos a szigeteken álló képzeletbeli erőddel. A későbbi település életét a puszták, majorságok és a földeken dolgozó családok is formálták. A község településtörténete szerint 1856-tól vasútállomás kapcsolta a térséget a tágabb hálózathoz. A mai önkormányzati önállóság 1990-ben kezdődött. A temetőfotó a település mai közösségi emlékezetét érzékelteti, nem a római korszakot ábrázolja.
ELLENŐRIZHETŐ FORRÁSOK:
https://nagyszentjanos.asp.lgov.hu/telepulestortenet
https://archeodatabase.hnm.hu/hu/node/18253
KÉPEK / ÁBRÁK:
Pasztilla (Attila Terbócs), Wikimedia Commons, CC BY-SA 4.0; webre optimalizálva.
Tanács: a jegyzet szabadon átfogalmazható. A diára nem kell mindent felolvasni.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JAVASOLT IDŐ: 0:55
ELMONDHATÓ SZÖVEG A DIÁKNAK:
Itt egy jó példát látunk arra, hogy a számok mögé mindig oda kell írni, mit mértek. A LIFE WILDisland projekt az Erebe hat szigetből álló, megközelítőleg 120 hektáros szigetegyüttesével foglalkozik. Az Erdőrezervátum Program ettől különböző, pontosan lehatárolt 64,4 hektáros magterületet tart nyilván. Egyik adat sem cáfolja a másikat: más a terület meghatározása és a kutatási vagy helyreállítási célja. Ha valaki csak annyit ír, hogy az Erebe 64 hektár, fontos rákérdezni, a teljes szigetegyüttesre vagy a rezervátummagra gondol-e.
ELLENŐRIZHETŐ FORRÁSOK:
https://wildisland.danubeparks.org/news-media/detail/news/erebe-completed/
https://erdorezervatum.hu/node/132
KÉPEK / ÁBRÁK:
Saját szerkesztésű ábra és/vagy az Erebe-weboldal tematikus illusztrációi.
Tanács: a jegyzet szabadon átfogalmazható. A diára nem kell mindent felolvasni.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JAVASOLT IDŐ: 1:00
ELMONDHATÓ SZÖVEG A DIÁKNAK:
A puhafás ligeterdő a folyó vízjárásához alkalmazkodik. Az Erebe kutatási felmérése nagy fekete nyárakat és fehér füzeket is rögzített. A holtfa sok élőlénynek adhat táplálékot és élőhelyet. Ugyanakkor a fiatal fák utánpótlása és az idegenhonos fafajok terjedése természetvédelmi kérdést jelent. A 2022-es alapfelmérés kiinduló állapot: nem a teljes szigetcsoport minden fajának örök és végleges listája. A képen szemléltető erdőillusztráció látható, nem mérési bizonyíték.
ELLENŐRIZHETŐ FORRÁSOK:
https://www.erdorezervatum.hu/Jelentes_Erebe-szigetek_ER_alapfelmerese_2022ben
https://erdorezervatum.hu/node/132
KÉPEK / ÁBRÁK:
Tematikus AI-illusztráció a puhafás ligeterdő témájához.
Tanács: a jegyzet szabadon átfogalmazható. A diára nem kell mindent felolvasni.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JAVASOLT IDŐ: 1:00
ELMONDHATÓ SZÖVEG A DIÁKNAK:
A DANUBEPARKS 2025. február 6-án számolt be az Erebe mellékág vízügyi helyreállításának befejezéséről. A munkálatok során medermélyítést végeztek, majd megnyitottak egy körülbelül hetvenéves kőakadályt. A projekt mintegy három kilométeres régi mellékág újbóli áramlásáról ír. Ez egy dokumentált kivitelezési eredmény. Hogy a vízi és erdei élőhelyek hosszú távon pontosan hogyan változnak, azt további megfigyelés mutathatja meg. Az erdészeti és inváziósfaj-kezelési feladatok külön munkarészek, ezért nem mondjuk, hogy 2025-ben az egész program minden eleme lezárult.
ELLENŐRIZHETŐ FORRÁSOK:
https://wildisland.danubeparks.org/news-media/detail/news/erebe-completed/
https://erdorezervatum.hu/node/132
KÉPEK / ÁBRÁK:
Projekt terepfotó: vízfolyás, a helyszín pontos azonosítása nélkül.
Tanács: a jegyzet szabadon átfogalmazható. A diára nem kell mindent felolvasni.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JAVASOLT IDŐ: 1:05
ELMONDHATÓ SZÖVEG A DIÁKNAK:
Az Erebe névhez kapcsolódó „Erre be!” történet helyi monda. Azt mutatja meg, hogyan magyarázta a közösség a nevet, de nem bizonyítja a név egyetlen eredetét. A gönyűi római útállomás másfajta adat: meghatározott régészeti lelőhely és feltárt épület, ezért a létezése ellenőrizhető. A régi térképek szintén források, de a készítés ideje és méretaránya korlátozza, mit lehet leolvasni róluk. Rövid kérdés a közönségnek: ha egy régi térképen nincs felrajzolva egy keskeny ág, biztos, hogy akkor nem is létezett? Nem feltétlenül: számít a térkép részletessége és célja.
ELLENŐRIZHETŐ FORRÁSOK:
https://programok.gonyu.hu/falutortenet-m
https://archeodatabase.hnm.hu/hu/node/18360
https://erdorezervatum.hu/node/132
https://maps.arcanum.com/hu/map/firstsurvey-hungary/?lat=47.725&amp;lon=17.85&amp;z=13
KÉPEK / ÁBRÁK:
Saját szerkesztésű ábra és/vagy az Erebe-weboldal tematikus illusztrációi.
Tanács: a jegyzet szabadon átfogalmazható. A diára nem kell mindent felolvasni.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JAVASOLT IDŐ: 1:00
ELMONDHATÓ SZÖVEG A DIÁKNAK:
Összefoglalva az Erebe egyszerre vízrajzi, természeti és helytörténeti történet. Gönyű múltjában a folyami hajózás és az útállomás fontos; Nagyszentjános múltját a római őrtornyok, a majorságok, a vasút és a helyi közösség alakulása formálta. A mai szigetek felszíne és erdeje a folyó, a hordalék és az emberi beavatkozások során változott meg. A természetvédelmi helyreállítás célja, hogy a mellékágak ismét jobban kapcsolódhassanak a Dunához. Az utolsó kérdést nyitva hagyhatod: mit szeretnénk, hogy ötven év múlva a térképek, a fényképek és a kutatások megmutassanak ebből a tájból?
ELLENŐRIZHETŐ FORRÁSOK:
https://erdorezervatum.hu/node/132
https://wildisland.danubeparks.org/news-media/detail/news/erebe-completed/
https://programok.gonyu.hu/falutortenet-m
https://nagyszentjanos.asp.lgov.hu/telepulestortenet
KÉPEK / ÁBRÁK:
Dunai terepfotó, Gönyű: Rennboot / CC BY-SA 3.0, Nagyszentjános: Pasztilla / CC BY-SA 4.0.
Tanács: a jegyzet szabadon átfogalmazható. A diára nem kell mindent felolvasni.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JAVASOLT IDŐ: Nem része a 10 percnek
ELMONDHATÓ SZÖVEG A DIÁKNAK:
A dia az eredeti források ellenőrzéséhez készült. A gönyűi római útállomás és a nagyszentjánosi római őrtornyok külön lelőhelyek. A különböző területi adatok eltérő lehatároláshoz tartoznak. A történeti mondák nem igazolt tények. A képi tartalomnál külön jeleztük, ha a felvétel tematikus illusztráció, a Commons-képeknél pedig feltüntettük az alkotót és a licencet.
ELLENŐRIZHETŐ FORRÁSOK:
https://erdorezervatum.hu/node/132
https://www.erdorezervatum.hu/Jelentes_Erebe-szigetek_ER_alapfelmerese_2022ben
https://wildisland.danubeparks.org/news-media/detail/news/erebe-completed/
https://programok.gonyu.hu/falutortenet-m
https://archeodatabase.hnm.hu/hu/node/18360
https://nagyszentjanos.asp.lgov.hu/telepulestortenet
https://archeodatabase.hnm.hu/hu/node/18253
https://nagyszentjanos.asp.lgov.hu/szent-janos-apostol-es-szent-liborius-puspok-temploma
https://maps.arcanum.com/hu/map/firstsurvey-hungary/?lat=47.725&amp;lon=17.85&amp;z=13
KÉPEK / ÁBRÁK:
Forrás- és képattribúció a külön diákon és jegyzetekben.
Tanács: a jegyzet szabadon átfogalmazható. A diára nem kell mindent felolvasni.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image" Target="../media/image-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image" Target="../media/image-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image" Target="../media/image-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image" Target="../media/image-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image" Target="../media/image-10-1.jpg"/><Relationship Id="rId2" Type="http://schemas.openxmlformats.org/officeDocument/2006/relationships/image" Target="../media/image-10-2.jpg"/><Relationship Id="rId3" Type="http://schemas.openxmlformats.org/officeDocument/2006/relationships/image" Target="../media/image-10-3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hyperlink" Target="https://erdorezervatum.hu/node/132" TargetMode="External"/><Relationship Id="rId2" Type="http://schemas.openxmlformats.org/officeDocument/2006/relationships/hyperlink" Target="https://www.erdorezervatum.hu/Jelentes_Erebe-szigetek_ER_alapfelmerese_2022ben" TargetMode="External"/><Relationship Id="rId3" Type="http://schemas.openxmlformats.org/officeDocument/2006/relationships/hyperlink" Target="https://wildisland.danubeparks.org/news-media/detail/news/erebe-completed/" TargetMode="External"/><Relationship Id="rId4" Type="http://schemas.openxmlformats.org/officeDocument/2006/relationships/hyperlink" Target="https://archeodatabase.hnm.hu/hu/node/18360" TargetMode="External"/><Relationship Id="rId5" Type="http://schemas.openxmlformats.org/officeDocument/2006/relationships/hyperlink" Target="https://archeodatabase.hnm.hu/hu/node/18253" TargetMode="External"/><Relationship Id="rId6" Type="http://schemas.openxmlformats.org/officeDocument/2006/relationships/hyperlink" Target="https://programok.gonyu.hu/falutortenet-m" TargetMode="External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zemléltető, mesterséges intelligenciával készült légi tájkép a Duna erdős szigeteiről és mellékágairól; nem dokumentumfotó." title="Erebe: a folyó, a szigetek és a két falu: képi szemléltetés">    </p:cNvPr>
          <p:cNvPicPr>
            <a:picLocks noChangeAspect="1"/>
          </p:cNvPicPr>
          <p:nvPr/>
        </p:nvPicPr>
        <p:blipFill>
          <a:blip r:embed="rId1"/>
          <a:srcRect l="0" r="0" t="27" b="2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3035">
              <a:alpha val="54000"/>
            </a:srgbClr>
          </a:solidFill>
          <a:ln w="12700">
            <a:solidFill>
              <a:srgbClr val="0A3035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1"/>
          <p:cNvSpPr/>
          <p:nvPr/>
        </p:nvSpPr>
        <p:spPr>
          <a:xfrm>
            <a:off x="658368" y="960120"/>
            <a:ext cx="91440" cy="4846320"/>
          </a:xfrm>
          <a:prstGeom prst="rect">
            <a:avLst>
              <a:gd name="adj" fmla="val 120000"/>
            </a:avLst>
          </a:prstGeom>
          <a:solidFill>
            <a:srgbClr val="E6A75A"/>
          </a:solidFill>
          <a:ln w="12700">
            <a:solidFill>
              <a:srgbClr val="E6A75A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2"/>
          <p:cNvSpPr/>
          <p:nvPr/>
        </p:nvSpPr>
        <p:spPr>
          <a:xfrm>
            <a:off x="960120" y="1161288"/>
            <a:ext cx="941832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spc="210" kern="0" dirty="0">
                <a:solidFill>
                  <a:srgbClr val="DDED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PERC  /  3 TÖRTÉNET  /  1 TÁJ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960120" y="1737360"/>
            <a:ext cx="10643616" cy="2779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Erebe:</a:t>
            </a:r>
            <a:endParaRPr lang="en-US" sz="4200" dirty="0"/>
          </a:p>
          <a:p>
            <a:pPr indent="0" marL="0">
              <a:buNone/>
            </a:pPr>
            <a:r>
              <a:rPr lang="en-US" sz="4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folyó, a szigetek</a:t>
            </a:r>
            <a:endParaRPr lang="en-US" sz="4200" dirty="0"/>
          </a:p>
          <a:p>
            <a:pPr indent="0" marL="0">
              <a:buNone/>
            </a:pPr>
            <a:r>
              <a:rPr lang="en-US" sz="4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és a két falu</a:t>
            </a:r>
            <a:endParaRPr lang="en-US" sz="4200" dirty="0"/>
          </a:p>
        </p:txBody>
      </p:sp>
      <p:sp>
        <p:nvSpPr>
          <p:cNvPr id="7" name="Shape 4"/>
          <p:cNvSpPr/>
          <p:nvPr/>
        </p:nvSpPr>
        <p:spPr>
          <a:xfrm>
            <a:off x="969264" y="5056632"/>
            <a:ext cx="2368296" cy="338328"/>
          </a:xfrm>
          <a:prstGeom prst="roundRect">
            <a:avLst>
              <a:gd name="adj" fmla="val 32432"/>
            </a:avLst>
          </a:prstGeom>
          <a:solidFill>
            <a:srgbClr val="E6A75A"/>
          </a:solidFill>
          <a:ln w="12700">
            <a:solidFill>
              <a:srgbClr val="E6A75A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8" name="Text 5"/>
          <p:cNvSpPr/>
          <p:nvPr/>
        </p:nvSpPr>
        <p:spPr>
          <a:xfrm>
            <a:off x="1088136" y="5074920"/>
            <a:ext cx="213055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112F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FELSŐ TAGOZAT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7424928" y="6181344"/>
            <a:ext cx="4242816" cy="246888"/>
          </a:xfrm>
          <a:prstGeom prst="roundRect">
            <a:avLst/>
          </a:prstGeom>
          <a:solidFill>
            <a:srgbClr val="0A3035">
              <a:alpha val="81000"/>
            </a:srgbClr>
          </a:solidFill>
          <a:ln w="12700">
            <a:solidFill>
              <a:srgbClr val="0A3035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0" name="Text 7"/>
          <p:cNvSpPr/>
          <p:nvPr/>
        </p:nvSpPr>
        <p:spPr>
          <a:xfrm>
            <a:off x="7488936" y="6181344"/>
            <a:ext cx="4114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Tematikus AI-illusztráció • nem történeti dokumentumfotó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9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30352" y="6510528"/>
            <a:ext cx="11128248" cy="0"/>
          </a:xfrm>
          <a:prstGeom prst="line">
            <a:avLst/>
          </a:prstGeom>
          <a:noFill/>
          <a:ln w="8890">
            <a:solidFill>
              <a:srgbClr val="C7D5CB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557784" y="6565392"/>
            <a:ext cx="4389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80" b="1" spc="100" kern="0" dirty="0">
                <a:solidFill>
                  <a:srgbClr val="5163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ERRE BE!  /  FELSŐ TAGOZAT</a:t>
            </a:r>
            <a:endParaRPr lang="en-US" sz="880" dirty="0"/>
          </a:p>
        </p:txBody>
      </p:sp>
      <p:sp>
        <p:nvSpPr>
          <p:cNvPr id="4" name="Text 2"/>
          <p:cNvSpPr/>
          <p:nvPr/>
        </p:nvSpPr>
        <p:spPr>
          <a:xfrm>
            <a:off x="11119104" y="6547104"/>
            <a:ext cx="448056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184C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94360" y="384048"/>
            <a:ext cx="103327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184C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FÖLDRAJZI KERET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94360" y="713232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A30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Ugyanaz a táj, más nézőpontok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594360" y="1399032"/>
            <a:ext cx="107899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50" dirty="0">
                <a:solidFill>
                  <a:srgbClr val="5163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községhatár, a helynév és a természetvédelmi terület nem ugyanaz.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576072" y="1837944"/>
            <a:ext cx="8183880" cy="4389120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576072" y="1837944"/>
            <a:ext cx="8183880" cy="4389120"/>
          </a:xfrm>
          <a:prstGeom prst="roundRect">
            <a:avLst/>
          </a:prstGeom>
          <a:solidFill>
            <a:srgbClr val="FFFFFF">
              <a:alpha val="0"/>
            </a:srgbClr>
          </a:solidFill>
          <a:ln w="10160">
            <a:solidFill>
              <a:srgbClr val="DCE4D9"/>
            </a:solidFill>
            <a:prstDash val="solid"/>
          </a:ln>
        </p:spPr>
        <p:txBody>
          <a:bodyPr/>
          <a:p/>
        </p:txBody>
      </p:sp>
      <p:pic>
        <p:nvPicPr>
          <p:cNvPr id="10" name="Image 0" descr="Szemléltető térkép Gönyű, Nagyszentjános és az Erebe-szigetek Duna menti elhelyezkedéséről; nem méretarányos." title="Ugyanaz a táj, más nézőpontok: képi szemlélteté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4944" y="1970073"/>
            <a:ext cx="7946136" cy="4088287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8942832" y="1837944"/>
            <a:ext cx="2606040" cy="4389120"/>
          </a:xfrm>
          <a:prstGeom prst="roundRect">
            <a:avLst>
              <a:gd name="adj" fmla="val 4211"/>
            </a:avLst>
          </a:prstGeom>
          <a:solidFill>
            <a:srgbClr val="112F35"/>
          </a:solidFill>
          <a:ln w="12700">
            <a:solidFill>
              <a:srgbClr val="112F35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2" name="Shape 9"/>
          <p:cNvSpPr/>
          <p:nvPr/>
        </p:nvSpPr>
        <p:spPr>
          <a:xfrm>
            <a:off x="8942832" y="1837944"/>
            <a:ext cx="2606040" cy="4389120"/>
          </a:xfrm>
          <a:prstGeom prst="roundRect">
            <a:avLst/>
          </a:prstGeom>
          <a:solidFill>
            <a:srgbClr val="112F35">
              <a:alpha val="0"/>
            </a:srgbClr>
          </a:solidFill>
          <a:ln w="10160">
            <a:solidFill>
              <a:srgbClr val="DCE4D9"/>
            </a:solidFill>
            <a:prstDash val="solid"/>
          </a:ln>
        </p:spPr>
        <p:txBody>
          <a:bodyPr/>
          <a:p/>
        </p:txBody>
      </p:sp>
      <p:sp>
        <p:nvSpPr>
          <p:cNvPr id="13" name="Text 10"/>
          <p:cNvSpPr/>
          <p:nvPr/>
        </p:nvSpPr>
        <p:spPr>
          <a:xfrm>
            <a:off x="9208008" y="2157984"/>
            <a:ext cx="192024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DDED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GÖNYŰ</a:t>
            </a:r>
            <a:endParaRPr lang="en-US" sz="2100" dirty="0"/>
          </a:p>
        </p:txBody>
      </p:sp>
      <p:sp>
        <p:nvSpPr>
          <p:cNvPr id="14" name="Text 11"/>
          <p:cNvSpPr/>
          <p:nvPr/>
        </p:nvSpPr>
        <p:spPr>
          <a:xfrm>
            <a:off x="9208008" y="2615184"/>
            <a:ext cx="189280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Hajós hagyomány és folyóparti közlekedés</a:t>
            </a:r>
            <a:endParaRPr lang="en-US" sz="1550" dirty="0"/>
          </a:p>
        </p:txBody>
      </p:sp>
      <p:sp>
        <p:nvSpPr>
          <p:cNvPr id="15" name="Shape 12"/>
          <p:cNvSpPr/>
          <p:nvPr/>
        </p:nvSpPr>
        <p:spPr>
          <a:xfrm>
            <a:off x="9208008" y="3529584"/>
            <a:ext cx="1984248" cy="0"/>
          </a:xfrm>
          <a:prstGeom prst="line">
            <a:avLst/>
          </a:prstGeom>
          <a:noFill/>
          <a:ln w="12700">
            <a:solidFill>
              <a:srgbClr val="7AA49E"/>
            </a:solidFill>
            <a:prstDash val="solid"/>
          </a:ln>
        </p:spPr>
        <p:txBody>
          <a:bodyPr/>
          <a:p/>
        </p:txBody>
      </p:sp>
      <p:sp>
        <p:nvSpPr>
          <p:cNvPr id="16" name="Text 13"/>
          <p:cNvSpPr/>
          <p:nvPr/>
        </p:nvSpPr>
        <p:spPr>
          <a:xfrm>
            <a:off x="9208008" y="3767328"/>
            <a:ext cx="202082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DDED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NAGYSZENTJÁNOS</a:t>
            </a:r>
            <a:endParaRPr lang="en-US" sz="1500" dirty="0"/>
          </a:p>
        </p:txBody>
      </p:sp>
      <p:sp>
        <p:nvSpPr>
          <p:cNvPr id="17" name="Text 14"/>
          <p:cNvSpPr/>
          <p:nvPr/>
        </p:nvSpPr>
        <p:spPr>
          <a:xfrm>
            <a:off x="9208008" y="4389120"/>
            <a:ext cx="1956816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Az erdőrezervátum közigazgatási területe</a:t>
            </a:r>
            <a:endParaRPr lang="en-US" sz="15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9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30352" y="6510528"/>
            <a:ext cx="11128248" cy="0"/>
          </a:xfrm>
          <a:prstGeom prst="line">
            <a:avLst/>
          </a:prstGeom>
          <a:noFill/>
          <a:ln w="8890">
            <a:solidFill>
              <a:srgbClr val="C7D5CB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557784" y="6565392"/>
            <a:ext cx="4389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80" b="1" spc="100" kern="0" dirty="0">
                <a:solidFill>
                  <a:srgbClr val="5163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ERRE BE!  /  FELSŐ TAGOZAT</a:t>
            </a:r>
            <a:endParaRPr lang="en-US" sz="880" dirty="0"/>
          </a:p>
        </p:txBody>
      </p:sp>
      <p:sp>
        <p:nvSpPr>
          <p:cNvPr id="4" name="Text 2"/>
          <p:cNvSpPr/>
          <p:nvPr/>
        </p:nvSpPr>
        <p:spPr>
          <a:xfrm>
            <a:off x="11119104" y="6547104"/>
            <a:ext cx="448056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184C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94360" y="384048"/>
            <a:ext cx="103327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184C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TÁJTÖRTÉNET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94360" y="713232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A30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régi név nem jelent változatlan partot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594360" y="1399032"/>
            <a:ext cx="107899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50" dirty="0">
                <a:solidFill>
                  <a:srgbClr val="5163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Az Erebe-szigetek mai alakja a víz és az ember közös története.</a:t>
            </a:r>
            <a:endParaRPr lang="en-US" sz="1650" dirty="0"/>
          </a:p>
        </p:txBody>
      </p:sp>
      <p:pic>
        <p:nvPicPr>
          <p:cNvPr id="8" name="Image 0" descr="Terepfotó: kavicsos Duna-part és vízparti növényzet az Erebe vidéken." title="A régi név nem jelent változatlan partot: képi szemléltetés">    </p:cNvPr>
          <p:cNvPicPr>
            <a:picLocks noChangeAspect="1"/>
          </p:cNvPicPr>
          <p:nvPr/>
        </p:nvPicPr>
        <p:blipFill>
          <a:blip r:embed="rId1"/>
          <a:srcRect l="17406" r="17406" t="0" b="0"/>
          <a:stretch/>
        </p:blipFill>
        <p:spPr>
          <a:xfrm>
            <a:off x="603504" y="1847088"/>
            <a:ext cx="5001768" cy="4315968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6089904" y="2322576"/>
            <a:ext cx="0" cy="3511296"/>
          </a:xfrm>
          <a:prstGeom prst="line">
            <a:avLst/>
          </a:prstGeom>
          <a:noFill/>
          <a:ln w="38100">
            <a:solidFill>
              <a:srgbClr val="2F7E9B"/>
            </a:solidFill>
            <a:prstDash val="solid"/>
          </a:ln>
        </p:spPr>
        <p:txBody>
          <a:bodyPr/>
          <a:p/>
        </p:txBody>
      </p:sp>
      <p:sp>
        <p:nvSpPr>
          <p:cNvPr id="10" name="Shape 7"/>
          <p:cNvSpPr/>
          <p:nvPr/>
        </p:nvSpPr>
        <p:spPr>
          <a:xfrm>
            <a:off x="5971032" y="2276856"/>
            <a:ext cx="237744" cy="237744"/>
          </a:xfrm>
          <a:prstGeom prst="ellipse">
            <a:avLst/>
          </a:prstGeom>
          <a:solidFill>
            <a:srgbClr val="E6A75A"/>
          </a:solidFill>
          <a:ln w="12700">
            <a:solidFill>
              <a:srgbClr val="E6A75A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1" name="Text 8"/>
          <p:cNvSpPr/>
          <p:nvPr/>
        </p:nvSpPr>
        <p:spPr>
          <a:xfrm>
            <a:off x="6455664" y="2039112"/>
            <a:ext cx="48463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184C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1896 UTÁN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6455664" y="2459736"/>
            <a:ext cx="47000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60" dirty="0">
                <a:solidFill>
                  <a:srgbClr val="5163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főmeder felé terelt víz mellett feltöltődés indult.</a:t>
            </a:r>
            <a:endParaRPr lang="en-US" sz="1560" dirty="0"/>
          </a:p>
        </p:txBody>
      </p:sp>
      <p:sp>
        <p:nvSpPr>
          <p:cNvPr id="13" name="Shape 10"/>
          <p:cNvSpPr/>
          <p:nvPr/>
        </p:nvSpPr>
        <p:spPr>
          <a:xfrm>
            <a:off x="5971032" y="3602736"/>
            <a:ext cx="237744" cy="237744"/>
          </a:xfrm>
          <a:prstGeom prst="ellipse">
            <a:avLst/>
          </a:prstGeom>
          <a:solidFill>
            <a:srgbClr val="E6A75A"/>
          </a:solidFill>
          <a:ln w="12700">
            <a:solidFill>
              <a:srgbClr val="E6A75A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4" name="Text 11"/>
          <p:cNvSpPr/>
          <p:nvPr/>
        </p:nvSpPr>
        <p:spPr>
          <a:xfrm>
            <a:off x="6455664" y="3364992"/>
            <a:ext cx="48463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184C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1942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6455664" y="3785616"/>
            <a:ext cx="47000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60" dirty="0">
                <a:solidFill>
                  <a:srgbClr val="5163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Katonai térképen már kisebb zátonyszigetek látszanak.</a:t>
            </a:r>
            <a:endParaRPr lang="en-US" sz="1560" dirty="0"/>
          </a:p>
        </p:txBody>
      </p:sp>
      <p:sp>
        <p:nvSpPr>
          <p:cNvPr id="16" name="Shape 13"/>
          <p:cNvSpPr/>
          <p:nvPr/>
        </p:nvSpPr>
        <p:spPr>
          <a:xfrm>
            <a:off x="5971032" y="4928616"/>
            <a:ext cx="237744" cy="237744"/>
          </a:xfrm>
          <a:prstGeom prst="ellipse">
            <a:avLst/>
          </a:prstGeom>
          <a:solidFill>
            <a:srgbClr val="E6A75A"/>
          </a:solidFill>
          <a:ln w="12700">
            <a:solidFill>
              <a:srgbClr val="E6A75A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7" name="Text 14"/>
          <p:cNvSpPr/>
          <p:nvPr/>
        </p:nvSpPr>
        <p:spPr>
          <a:xfrm>
            <a:off x="6455664" y="4690872"/>
            <a:ext cx="48463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184C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1955</a:t>
            </a:r>
            <a:endParaRPr lang="en-US" sz="2200" dirty="0"/>
          </a:p>
        </p:txBody>
      </p:sp>
      <p:sp>
        <p:nvSpPr>
          <p:cNvPr id="18" name="Text 15"/>
          <p:cNvSpPr/>
          <p:nvPr/>
        </p:nvSpPr>
        <p:spPr>
          <a:xfrm>
            <a:off x="6455664" y="5111496"/>
            <a:ext cx="47000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60" dirty="0">
                <a:solidFill>
                  <a:srgbClr val="5163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térképen már beerdősült szigetek is megjelennek.</a:t>
            </a:r>
            <a:endParaRPr lang="en-US" sz="1560" dirty="0"/>
          </a:p>
        </p:txBody>
      </p:sp>
      <p:sp>
        <p:nvSpPr>
          <p:cNvPr id="19" name="Shape 16"/>
          <p:cNvSpPr/>
          <p:nvPr/>
        </p:nvSpPr>
        <p:spPr>
          <a:xfrm>
            <a:off x="768096" y="5788152"/>
            <a:ext cx="4736592" cy="246888"/>
          </a:xfrm>
          <a:prstGeom prst="roundRect">
            <a:avLst/>
          </a:prstGeom>
          <a:solidFill>
            <a:srgbClr val="0A3035">
              <a:alpha val="81000"/>
            </a:srgbClr>
          </a:solidFill>
          <a:ln w="12700">
            <a:solidFill>
              <a:srgbClr val="0A3035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0" name="Text 17"/>
          <p:cNvSpPr/>
          <p:nvPr/>
        </p:nvSpPr>
        <p:spPr>
          <a:xfrm>
            <a:off x="832104" y="5788152"/>
            <a:ext cx="46085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Terepfotó: dunai part • a dátumok kutatási/térképi forrásokra utalnak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9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30352" y="6510528"/>
            <a:ext cx="11128248" cy="0"/>
          </a:xfrm>
          <a:prstGeom prst="line">
            <a:avLst/>
          </a:prstGeom>
          <a:noFill/>
          <a:ln w="8890">
            <a:solidFill>
              <a:srgbClr val="C7D5CB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557784" y="6565392"/>
            <a:ext cx="4389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80" b="1" spc="100" kern="0" dirty="0">
                <a:solidFill>
                  <a:srgbClr val="5163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ERRE BE!  /  FELSŐ TAGOZAT</a:t>
            </a:r>
            <a:endParaRPr lang="en-US" sz="880" dirty="0"/>
          </a:p>
        </p:txBody>
      </p:sp>
      <p:sp>
        <p:nvSpPr>
          <p:cNvPr id="4" name="Text 2"/>
          <p:cNvSpPr/>
          <p:nvPr/>
        </p:nvSpPr>
        <p:spPr>
          <a:xfrm>
            <a:off x="11119104" y="6547104"/>
            <a:ext cx="448056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184C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94360" y="384048"/>
            <a:ext cx="103327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184C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GÖNYŰ TÖRTÉNETE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94360" y="713232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A30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Duna menti közlekedés csomópontja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594360" y="1399032"/>
            <a:ext cx="107899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50" dirty="0">
                <a:solidFill>
                  <a:srgbClr val="5163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Római útállomás, hajós mesterség, modern kikötő.</a:t>
            </a:r>
            <a:endParaRPr lang="en-US" sz="1650" dirty="0"/>
          </a:p>
        </p:txBody>
      </p:sp>
      <p:pic>
        <p:nvPicPr>
          <p:cNvPr id="8" name="Image 0" descr="Valós gönyűi Duna-parti hajóállomás és látogatóközpont a folyó felől, Wikimedia Commons-fotó." title="A Duna menti közlekedés csomópontja: képi szemléltetés">    </p:cNvPr>
          <p:cNvPicPr>
            <a:picLocks noChangeAspect="1"/>
          </p:cNvPicPr>
          <p:nvPr/>
        </p:nvPicPr>
        <p:blipFill>
          <a:blip r:embed="rId1"/>
          <a:srcRect l="0" r="0" t="1176" b="1176"/>
          <a:stretch/>
        </p:blipFill>
        <p:spPr>
          <a:xfrm>
            <a:off x="603504" y="1856232"/>
            <a:ext cx="6501384" cy="4233672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7370064" y="1892808"/>
            <a:ext cx="4160520" cy="1197864"/>
          </a:xfrm>
          <a:prstGeom prst="roundRect">
            <a:avLst>
              <a:gd name="adj" fmla="val 9160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0" name="Shape 7"/>
          <p:cNvSpPr/>
          <p:nvPr/>
        </p:nvSpPr>
        <p:spPr>
          <a:xfrm>
            <a:off x="7370064" y="1892808"/>
            <a:ext cx="4160520" cy="1197864"/>
          </a:xfrm>
          <a:prstGeom prst="roundRect">
            <a:avLst/>
          </a:prstGeom>
          <a:solidFill>
            <a:srgbClr val="FFFFFF">
              <a:alpha val="0"/>
            </a:srgbClr>
          </a:solidFill>
          <a:ln w="10160">
            <a:solidFill>
              <a:srgbClr val="DCE4D9"/>
            </a:solidFill>
            <a:prstDash val="solid"/>
          </a:ln>
        </p:spPr>
        <p:txBody>
          <a:bodyPr/>
          <a:p/>
        </p:txBody>
      </p:sp>
      <p:sp>
        <p:nvSpPr>
          <p:cNvPr id="11" name="Text 8"/>
          <p:cNvSpPr/>
          <p:nvPr/>
        </p:nvSpPr>
        <p:spPr>
          <a:xfrm>
            <a:off x="7571232" y="2066544"/>
            <a:ext cx="36576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spc="50" kern="0" dirty="0">
                <a:solidFill>
                  <a:srgbClr val="184C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RÓMAI KOR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7571232" y="2423160"/>
            <a:ext cx="358444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0A3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Feltárt útállomás a Nagy-Sáros-dűlőben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7370064" y="3246120"/>
            <a:ext cx="4160520" cy="1197864"/>
          </a:xfrm>
          <a:prstGeom prst="roundRect">
            <a:avLst>
              <a:gd name="adj" fmla="val 9160"/>
            </a:avLst>
          </a:prstGeom>
          <a:solidFill>
            <a:srgbClr val="DDEDDC"/>
          </a:solidFill>
          <a:ln w="12700">
            <a:solidFill>
              <a:srgbClr val="DDEDDC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4" name="Shape 11"/>
          <p:cNvSpPr/>
          <p:nvPr/>
        </p:nvSpPr>
        <p:spPr>
          <a:xfrm>
            <a:off x="7370064" y="3246120"/>
            <a:ext cx="4160520" cy="1197864"/>
          </a:xfrm>
          <a:prstGeom prst="roundRect">
            <a:avLst/>
          </a:prstGeom>
          <a:solidFill>
            <a:srgbClr val="DDEDDC">
              <a:alpha val="0"/>
            </a:srgbClr>
          </a:solidFill>
          <a:ln w="10160">
            <a:solidFill>
              <a:srgbClr val="DCE4D9"/>
            </a:solidFill>
            <a:prstDash val="solid"/>
          </a:ln>
        </p:spPr>
        <p:txBody>
          <a:bodyPr/>
          <a:p/>
        </p:txBody>
      </p:sp>
      <p:sp>
        <p:nvSpPr>
          <p:cNvPr id="15" name="Text 12"/>
          <p:cNvSpPr/>
          <p:nvPr/>
        </p:nvSpPr>
        <p:spPr>
          <a:xfrm>
            <a:off x="7571232" y="3419856"/>
            <a:ext cx="36576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spc="50" kern="0" dirty="0">
                <a:solidFill>
                  <a:srgbClr val="184C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18–19. SZÁZAD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7571232" y="3776472"/>
            <a:ext cx="358444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0A3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Fogadó, hajózás, átrakodás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7370064" y="4599432"/>
            <a:ext cx="4160520" cy="1197864"/>
          </a:xfrm>
          <a:prstGeom prst="roundRect">
            <a:avLst>
              <a:gd name="adj" fmla="val 9160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8" name="Shape 15"/>
          <p:cNvSpPr/>
          <p:nvPr/>
        </p:nvSpPr>
        <p:spPr>
          <a:xfrm>
            <a:off x="7370064" y="4599432"/>
            <a:ext cx="4160520" cy="1197864"/>
          </a:xfrm>
          <a:prstGeom prst="roundRect">
            <a:avLst/>
          </a:prstGeom>
          <a:solidFill>
            <a:srgbClr val="FFFFFF">
              <a:alpha val="0"/>
            </a:srgbClr>
          </a:solidFill>
          <a:ln w="10160">
            <a:solidFill>
              <a:srgbClr val="DCE4D9"/>
            </a:solidFill>
            <a:prstDash val="solid"/>
          </a:ln>
        </p:spPr>
        <p:txBody>
          <a:bodyPr/>
          <a:p/>
        </p:txBody>
      </p:sp>
      <p:sp>
        <p:nvSpPr>
          <p:cNvPr id="19" name="Text 16"/>
          <p:cNvSpPr/>
          <p:nvPr/>
        </p:nvSpPr>
        <p:spPr>
          <a:xfrm>
            <a:off x="7571232" y="4773168"/>
            <a:ext cx="36576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spc="50" kern="0" dirty="0">
                <a:solidFill>
                  <a:srgbClr val="184C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7571232" y="5129784"/>
            <a:ext cx="358444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0A3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Vízi, vasúti és közúti kapcsolatok</a:t>
            </a:r>
            <a:endParaRPr lang="en-US" sz="1600" dirty="0"/>
          </a:p>
        </p:txBody>
      </p:sp>
      <p:sp>
        <p:nvSpPr>
          <p:cNvPr id="21" name="Shape 18"/>
          <p:cNvSpPr/>
          <p:nvPr/>
        </p:nvSpPr>
        <p:spPr>
          <a:xfrm>
            <a:off x="768096" y="5742432"/>
            <a:ext cx="6080760" cy="246888"/>
          </a:xfrm>
          <a:prstGeom prst="roundRect">
            <a:avLst/>
          </a:prstGeom>
          <a:solidFill>
            <a:srgbClr val="0A3035">
              <a:alpha val="81000"/>
            </a:srgbClr>
          </a:solidFill>
          <a:ln w="12700">
            <a:solidFill>
              <a:srgbClr val="0A3035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2" name="Text 19"/>
          <p:cNvSpPr/>
          <p:nvPr/>
        </p:nvSpPr>
        <p:spPr>
          <a:xfrm>
            <a:off x="832104" y="5742432"/>
            <a:ext cx="595274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Rennboot / Rennbootarchiv • Wikimedia Commons • CC BY-SA 3.0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9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30352" y="6510528"/>
            <a:ext cx="11128248" cy="0"/>
          </a:xfrm>
          <a:prstGeom prst="line">
            <a:avLst/>
          </a:prstGeom>
          <a:noFill/>
          <a:ln w="8890">
            <a:solidFill>
              <a:srgbClr val="C7D5CB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557784" y="6565392"/>
            <a:ext cx="4389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80" b="1" spc="100" kern="0" dirty="0">
                <a:solidFill>
                  <a:srgbClr val="5163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ERRE BE!  /  FELSŐ TAGOZAT</a:t>
            </a:r>
            <a:endParaRPr lang="en-US" sz="880" dirty="0"/>
          </a:p>
        </p:txBody>
      </p:sp>
      <p:sp>
        <p:nvSpPr>
          <p:cNvPr id="4" name="Text 2"/>
          <p:cNvSpPr/>
          <p:nvPr/>
        </p:nvSpPr>
        <p:spPr>
          <a:xfrm>
            <a:off x="11119104" y="6547104"/>
            <a:ext cx="448056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184C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94360" y="384048"/>
            <a:ext cx="103327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184C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NAGYSZENTJÁNOS TÖRTÉNETE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94360" y="713232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A30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Őrtorony, vasút, önálló közösség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594360" y="1399032"/>
            <a:ext cx="107899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50" dirty="0">
                <a:solidFill>
                  <a:srgbClr val="5163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település nem egyetlen alapítási dátumból érthető meg.</a:t>
            </a:r>
            <a:endParaRPr lang="en-US" sz="1650" dirty="0"/>
          </a:p>
        </p:txBody>
      </p:sp>
      <p:pic>
        <p:nvPicPr>
          <p:cNvPr id="8" name="Image 0" descr="Valós fotó Nagyszentjános temetőjéről, síremlékekről és a központi kálváriakeresztről, Wikimedia Commons-fotó." title="Őrtorony, vasút, önálló közösség: képi szemléltetés">    </p:cNvPr>
          <p:cNvPicPr>
            <a:picLocks noChangeAspect="1"/>
          </p:cNvPicPr>
          <p:nvPr/>
        </p:nvPicPr>
        <p:blipFill>
          <a:blip r:embed="rId1"/>
          <a:srcRect l="4159" r="4159" t="0" b="0"/>
          <a:stretch/>
        </p:blipFill>
        <p:spPr>
          <a:xfrm>
            <a:off x="612648" y="1856232"/>
            <a:ext cx="5788152" cy="420624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6848856" y="2203704"/>
            <a:ext cx="0" cy="3465576"/>
          </a:xfrm>
          <a:prstGeom prst="line">
            <a:avLst/>
          </a:prstGeom>
          <a:noFill/>
          <a:ln w="38100">
            <a:solidFill>
              <a:srgbClr val="2F7E9B"/>
            </a:solidFill>
            <a:prstDash val="solid"/>
          </a:ln>
        </p:spPr>
        <p:txBody>
          <a:bodyPr/>
          <a:p/>
        </p:txBody>
      </p:sp>
      <p:sp>
        <p:nvSpPr>
          <p:cNvPr id="10" name="Shape 7"/>
          <p:cNvSpPr/>
          <p:nvPr/>
        </p:nvSpPr>
        <p:spPr>
          <a:xfrm>
            <a:off x="6716268" y="2226564"/>
            <a:ext cx="265176" cy="265176"/>
          </a:xfrm>
          <a:prstGeom prst="ellipse">
            <a:avLst/>
          </a:prstGeom>
          <a:solidFill>
            <a:srgbClr val="E6A75A"/>
          </a:solidFill>
          <a:ln w="12700">
            <a:solidFill>
              <a:srgbClr val="E6A75A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1" name="Text 8"/>
          <p:cNvSpPr/>
          <p:nvPr/>
        </p:nvSpPr>
        <p:spPr>
          <a:xfrm>
            <a:off x="7251192" y="2002536"/>
            <a:ext cx="42062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184C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RÓMAI KOR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7251192" y="2423160"/>
            <a:ext cx="416966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80" dirty="0">
                <a:solidFill>
                  <a:srgbClr val="5163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Őrtoronymaradványok a Proletár-dűlő környékén</a:t>
            </a:r>
            <a:endParaRPr lang="en-US" sz="1580" dirty="0"/>
          </a:p>
        </p:txBody>
      </p:sp>
      <p:sp>
        <p:nvSpPr>
          <p:cNvPr id="13" name="Shape 10"/>
          <p:cNvSpPr/>
          <p:nvPr/>
        </p:nvSpPr>
        <p:spPr>
          <a:xfrm>
            <a:off x="6716268" y="3534156"/>
            <a:ext cx="265176" cy="265176"/>
          </a:xfrm>
          <a:prstGeom prst="ellipse">
            <a:avLst/>
          </a:prstGeom>
          <a:solidFill>
            <a:srgbClr val="E6A75A"/>
          </a:solidFill>
          <a:ln w="12700">
            <a:solidFill>
              <a:srgbClr val="E6A75A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4" name="Text 11"/>
          <p:cNvSpPr/>
          <p:nvPr/>
        </p:nvSpPr>
        <p:spPr>
          <a:xfrm>
            <a:off x="7251192" y="3310128"/>
            <a:ext cx="42062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184C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1856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7251192" y="3730752"/>
            <a:ext cx="416966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80" dirty="0">
                <a:solidFill>
                  <a:srgbClr val="5163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vasútállomás új közlekedési kapcsolat</a:t>
            </a:r>
            <a:endParaRPr lang="en-US" sz="1580" dirty="0"/>
          </a:p>
        </p:txBody>
      </p:sp>
      <p:sp>
        <p:nvSpPr>
          <p:cNvPr id="16" name="Shape 13"/>
          <p:cNvSpPr/>
          <p:nvPr/>
        </p:nvSpPr>
        <p:spPr>
          <a:xfrm>
            <a:off x="6716268" y="4841748"/>
            <a:ext cx="265176" cy="265176"/>
          </a:xfrm>
          <a:prstGeom prst="ellipse">
            <a:avLst/>
          </a:prstGeom>
          <a:solidFill>
            <a:srgbClr val="E6A75A"/>
          </a:solidFill>
          <a:ln w="12700">
            <a:solidFill>
              <a:srgbClr val="E6A75A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7" name="Text 14"/>
          <p:cNvSpPr/>
          <p:nvPr/>
        </p:nvSpPr>
        <p:spPr>
          <a:xfrm>
            <a:off x="7251192" y="4617720"/>
            <a:ext cx="42062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184C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</a:t>
            </a:r>
            <a:endParaRPr lang="en-US" sz="2200" dirty="0"/>
          </a:p>
        </p:txBody>
      </p:sp>
      <p:sp>
        <p:nvSpPr>
          <p:cNvPr id="18" name="Text 15"/>
          <p:cNvSpPr/>
          <p:nvPr/>
        </p:nvSpPr>
        <p:spPr>
          <a:xfrm>
            <a:off x="7251192" y="5038344"/>
            <a:ext cx="416966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80" dirty="0">
                <a:solidFill>
                  <a:srgbClr val="5163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Önálló önkormányzat és helyi döntések</a:t>
            </a:r>
            <a:endParaRPr lang="en-US" sz="1580" dirty="0"/>
          </a:p>
        </p:txBody>
      </p:sp>
      <p:sp>
        <p:nvSpPr>
          <p:cNvPr id="19" name="Shape 16"/>
          <p:cNvSpPr/>
          <p:nvPr/>
        </p:nvSpPr>
        <p:spPr>
          <a:xfrm>
            <a:off x="758952" y="5724144"/>
            <a:ext cx="5440680" cy="246888"/>
          </a:xfrm>
          <a:prstGeom prst="roundRect">
            <a:avLst/>
          </a:prstGeom>
          <a:solidFill>
            <a:srgbClr val="0A3035">
              <a:alpha val="81000"/>
            </a:srgbClr>
          </a:solidFill>
          <a:ln w="12700">
            <a:solidFill>
              <a:srgbClr val="0A3035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0" name="Text 17"/>
          <p:cNvSpPr/>
          <p:nvPr/>
        </p:nvSpPr>
        <p:spPr>
          <a:xfrm>
            <a:off x="822960" y="5724144"/>
            <a:ext cx="53126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Pasztilla (Attila Terbócs) • Wikimedia Commons • CC BY-SA 4.0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9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30352" y="6510528"/>
            <a:ext cx="11128248" cy="0"/>
          </a:xfrm>
          <a:prstGeom prst="line">
            <a:avLst/>
          </a:prstGeom>
          <a:noFill/>
          <a:ln w="8890">
            <a:solidFill>
              <a:srgbClr val="C7D5CB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557784" y="6565392"/>
            <a:ext cx="4389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80" b="1" spc="100" kern="0" dirty="0">
                <a:solidFill>
                  <a:srgbClr val="5163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ERRE BE!  /  FELSŐ TAGOZAT</a:t>
            </a:r>
            <a:endParaRPr lang="en-US" sz="880" dirty="0"/>
          </a:p>
        </p:txBody>
      </p:sp>
      <p:sp>
        <p:nvSpPr>
          <p:cNvPr id="4" name="Text 2"/>
          <p:cNvSpPr/>
          <p:nvPr/>
        </p:nvSpPr>
        <p:spPr>
          <a:xfrm>
            <a:off x="11119104" y="6547104"/>
            <a:ext cx="448056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184C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94360" y="384048"/>
            <a:ext cx="103327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184C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KÉT SZÁM, KÉT LEHATÁROLÁS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94360" y="713232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A30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Mekkora az Erebe? Attól függ, mit mérünk.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594360" y="1399032"/>
            <a:ext cx="107899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50" dirty="0">
                <a:solidFill>
                  <a:srgbClr val="5163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szigetcsoport és a kutatási magterület külön fogalom.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649224" y="1947672"/>
            <a:ext cx="5394960" cy="4069080"/>
          </a:xfrm>
          <a:prstGeom prst="roundRect">
            <a:avLst>
              <a:gd name="adj" fmla="val 2697"/>
            </a:avLst>
          </a:prstGeom>
          <a:solidFill>
            <a:srgbClr val="112F35"/>
          </a:solidFill>
          <a:ln w="12700">
            <a:solidFill>
              <a:srgbClr val="112F35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649224" y="1947672"/>
            <a:ext cx="5394960" cy="4069080"/>
          </a:xfrm>
          <a:prstGeom prst="roundRect">
            <a:avLst/>
          </a:prstGeom>
          <a:solidFill>
            <a:srgbClr val="112F35">
              <a:alpha val="0"/>
            </a:srgbClr>
          </a:solidFill>
          <a:ln w="10160">
            <a:solidFill>
              <a:srgbClr val="DCE4D9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969264" y="2240280"/>
            <a:ext cx="448056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0" b="1" dirty="0">
                <a:solidFill>
                  <a:srgbClr val="E6A75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</a:t>
            </a:r>
            <a:endParaRPr lang="en-US" sz="7400" dirty="0"/>
          </a:p>
        </p:txBody>
      </p:sp>
      <p:sp>
        <p:nvSpPr>
          <p:cNvPr id="11" name="Text 9"/>
          <p:cNvSpPr/>
          <p:nvPr/>
        </p:nvSpPr>
        <p:spPr>
          <a:xfrm>
            <a:off x="996696" y="3419856"/>
            <a:ext cx="45902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SZIGET</a:t>
            </a:r>
            <a:endParaRPr lang="en-US" sz="2700" dirty="0"/>
          </a:p>
        </p:txBody>
      </p:sp>
      <p:sp>
        <p:nvSpPr>
          <p:cNvPr id="12" name="Text 10"/>
          <p:cNvSpPr/>
          <p:nvPr/>
        </p:nvSpPr>
        <p:spPr>
          <a:xfrm>
            <a:off x="1005840" y="4069080"/>
            <a:ext cx="4498848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dirty="0">
                <a:solidFill>
                  <a:srgbClr val="DDED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Körülbelül 120 hektáros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DDED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helyreállítási szigetegyüttes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6163056" y="1947672"/>
            <a:ext cx="5394960" cy="4069080"/>
          </a:xfrm>
          <a:prstGeom prst="roundRect">
            <a:avLst>
              <a:gd name="adj" fmla="val 2697"/>
            </a:avLst>
          </a:prstGeom>
          <a:solidFill>
            <a:srgbClr val="DDEDDC"/>
          </a:solidFill>
          <a:ln w="12700">
            <a:solidFill>
              <a:srgbClr val="DDEDDC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6163056" y="1947672"/>
            <a:ext cx="5394960" cy="4069080"/>
          </a:xfrm>
          <a:prstGeom prst="roundRect">
            <a:avLst/>
          </a:prstGeom>
          <a:solidFill>
            <a:srgbClr val="DDEDDC">
              <a:alpha val="0"/>
            </a:srgbClr>
          </a:solidFill>
          <a:ln w="10160">
            <a:solidFill>
              <a:srgbClr val="DCE4D9"/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/>
          <p:nvPr/>
        </p:nvSpPr>
        <p:spPr>
          <a:xfrm>
            <a:off x="6519672" y="2221992"/>
            <a:ext cx="4663440" cy="12161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400" b="1" dirty="0">
                <a:solidFill>
                  <a:srgbClr val="184C4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64,4</a:t>
            </a:r>
            <a:endParaRPr lang="en-US" sz="6400" dirty="0"/>
          </a:p>
        </p:txBody>
      </p:sp>
      <p:sp>
        <p:nvSpPr>
          <p:cNvPr id="16" name="Text 14"/>
          <p:cNvSpPr/>
          <p:nvPr/>
        </p:nvSpPr>
        <p:spPr>
          <a:xfrm>
            <a:off x="6547104" y="3419856"/>
            <a:ext cx="453542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0A3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HEKTÁR</a:t>
            </a:r>
            <a:endParaRPr lang="en-US" sz="2600" dirty="0"/>
          </a:p>
        </p:txBody>
      </p:sp>
      <p:sp>
        <p:nvSpPr>
          <p:cNvPr id="17" name="Text 15"/>
          <p:cNvSpPr/>
          <p:nvPr/>
        </p:nvSpPr>
        <p:spPr>
          <a:xfrm>
            <a:off x="6547104" y="4069080"/>
            <a:ext cx="4498848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dirty="0">
                <a:solidFill>
                  <a:srgbClr val="5163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Az Erebe-szigetek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5163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erdőrezervátum magterülete</a:t>
            </a:r>
            <a:endParaRPr lang="en-US" sz="2000" dirty="0"/>
          </a:p>
        </p:txBody>
      </p:sp>
      <p:sp>
        <p:nvSpPr>
          <p:cNvPr id="18" name="Shape 16"/>
          <p:cNvSpPr/>
          <p:nvPr/>
        </p:nvSpPr>
        <p:spPr>
          <a:xfrm>
            <a:off x="2697480" y="6080760"/>
            <a:ext cx="6775704" cy="338328"/>
          </a:xfrm>
          <a:prstGeom prst="roundRect">
            <a:avLst>
              <a:gd name="adj" fmla="val 32432"/>
            </a:avLst>
          </a:prstGeom>
          <a:solidFill>
            <a:srgbClr val="E6A75A"/>
          </a:solidFill>
          <a:ln w="12700">
            <a:solidFill>
              <a:srgbClr val="E6A75A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9" name="Text 17"/>
          <p:cNvSpPr/>
          <p:nvPr/>
        </p:nvSpPr>
        <p:spPr>
          <a:xfrm>
            <a:off x="2816352" y="6099048"/>
            <a:ext cx="653796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112F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NEM ELLENTMONDÁS: MÁS A MÉRÉS CÉLJA</a:t>
            </a:r>
            <a:endParaRPr lang="en-US" sz="12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9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30352" y="6510528"/>
            <a:ext cx="11128248" cy="0"/>
          </a:xfrm>
          <a:prstGeom prst="line">
            <a:avLst/>
          </a:prstGeom>
          <a:noFill/>
          <a:ln w="8890">
            <a:solidFill>
              <a:srgbClr val="C7D5CB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557784" y="6565392"/>
            <a:ext cx="4389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80" b="1" spc="100" kern="0" dirty="0">
                <a:solidFill>
                  <a:srgbClr val="5163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ERRE BE!  /  FELSŐ TAGOZAT</a:t>
            </a:r>
            <a:endParaRPr lang="en-US" sz="880" dirty="0"/>
          </a:p>
        </p:txBody>
      </p:sp>
      <p:sp>
        <p:nvSpPr>
          <p:cNvPr id="4" name="Text 2"/>
          <p:cNvSpPr/>
          <p:nvPr/>
        </p:nvSpPr>
        <p:spPr>
          <a:xfrm>
            <a:off x="11119104" y="6547104"/>
            <a:ext cx="448056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184C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94360" y="384048"/>
            <a:ext cx="103327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184C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ÉLŐVILÁG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94360" y="713232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A30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Ártéri erdő: a víz alakítja az életet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594360" y="1399032"/>
            <a:ext cx="107899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50" dirty="0">
                <a:solidFill>
                  <a:srgbClr val="5163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természetes holtfa, a fiatal fák és a mellékágak együtt fontosak.</a:t>
            </a:r>
            <a:endParaRPr lang="en-US" sz="1650" dirty="0"/>
          </a:p>
        </p:txBody>
      </p:sp>
      <p:pic>
        <p:nvPicPr>
          <p:cNvPr id="8" name="Image 0" descr="Szemléltető illusztráció a puhafás ártéri ligeterdőről és a folyóhoz kötődő élőhelyekről." title="Ártéri erdő: a víz alakítja az életet: képi szemléltetés">    </p:cNvPr>
          <p:cNvPicPr>
            <a:picLocks noChangeAspect="1"/>
          </p:cNvPicPr>
          <p:nvPr/>
        </p:nvPicPr>
        <p:blipFill>
          <a:blip r:embed="rId1"/>
          <a:srcRect l="7540" r="7540" t="0" b="0"/>
          <a:stretch/>
        </p:blipFill>
        <p:spPr>
          <a:xfrm>
            <a:off x="594360" y="1856232"/>
            <a:ext cx="6419088" cy="425196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7232904" y="1856232"/>
            <a:ext cx="4315968" cy="4251960"/>
          </a:xfrm>
          <a:prstGeom prst="roundRect">
            <a:avLst>
              <a:gd name="adj" fmla="val 2581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0" name="Shape 7"/>
          <p:cNvSpPr/>
          <p:nvPr/>
        </p:nvSpPr>
        <p:spPr>
          <a:xfrm>
            <a:off x="7232904" y="1856232"/>
            <a:ext cx="4315968" cy="4251960"/>
          </a:xfrm>
          <a:prstGeom prst="roundRect">
            <a:avLst/>
          </a:prstGeom>
          <a:solidFill>
            <a:srgbClr val="FFFFFF">
              <a:alpha val="0"/>
            </a:srgbClr>
          </a:solidFill>
          <a:ln w="10160">
            <a:solidFill>
              <a:srgbClr val="DCE4D9"/>
            </a:solidFill>
            <a:prstDash val="solid"/>
          </a:ln>
        </p:spPr>
        <p:txBody>
          <a:bodyPr/>
          <a:p/>
        </p:txBody>
      </p:sp>
      <p:sp>
        <p:nvSpPr>
          <p:cNvPr id="11" name="Shape 8"/>
          <p:cNvSpPr/>
          <p:nvPr/>
        </p:nvSpPr>
        <p:spPr>
          <a:xfrm>
            <a:off x="7498080" y="2167128"/>
            <a:ext cx="1389888" cy="338328"/>
          </a:xfrm>
          <a:prstGeom prst="roundRect">
            <a:avLst>
              <a:gd name="adj" fmla="val 32432"/>
            </a:avLst>
          </a:prstGeom>
          <a:solidFill>
            <a:srgbClr val="DCECF2"/>
          </a:solidFill>
          <a:ln w="12700">
            <a:solidFill>
              <a:srgbClr val="DCECF2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2" name="Text 9"/>
          <p:cNvSpPr/>
          <p:nvPr/>
        </p:nvSpPr>
        <p:spPr>
          <a:xfrm>
            <a:off x="7616952" y="2185416"/>
            <a:ext cx="115214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184C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VÍZ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7507224" y="2587752"/>
            <a:ext cx="3611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0A3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Elöntés és utánpótlás</a:t>
            </a:r>
            <a:endParaRPr lang="en-US" sz="1800" dirty="0"/>
          </a:p>
        </p:txBody>
      </p:sp>
      <p:sp>
        <p:nvSpPr>
          <p:cNvPr id="14" name="Shape 11"/>
          <p:cNvSpPr/>
          <p:nvPr/>
        </p:nvSpPr>
        <p:spPr>
          <a:xfrm>
            <a:off x="7498080" y="3374136"/>
            <a:ext cx="1389888" cy="338328"/>
          </a:xfrm>
          <a:prstGeom prst="roundRect">
            <a:avLst>
              <a:gd name="adj" fmla="val 32432"/>
            </a:avLst>
          </a:prstGeom>
          <a:solidFill>
            <a:srgbClr val="E6A75A"/>
          </a:solidFill>
          <a:ln w="12700">
            <a:solidFill>
              <a:srgbClr val="E6A75A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5" name="Text 12"/>
          <p:cNvSpPr/>
          <p:nvPr/>
        </p:nvSpPr>
        <p:spPr>
          <a:xfrm>
            <a:off x="7616952" y="3392424"/>
            <a:ext cx="115214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184C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ERDŐ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7507224" y="3794760"/>
            <a:ext cx="3611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0A3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Fűzek, nyárak, holtfa</a:t>
            </a:r>
            <a:endParaRPr lang="en-US" sz="1800" dirty="0"/>
          </a:p>
        </p:txBody>
      </p:sp>
      <p:sp>
        <p:nvSpPr>
          <p:cNvPr id="17" name="Shape 14"/>
          <p:cNvSpPr/>
          <p:nvPr/>
        </p:nvSpPr>
        <p:spPr>
          <a:xfrm>
            <a:off x="7498080" y="4581144"/>
            <a:ext cx="1389888" cy="338328"/>
          </a:xfrm>
          <a:prstGeom prst="roundRect">
            <a:avLst>
              <a:gd name="adj" fmla="val 32432"/>
            </a:avLst>
          </a:prstGeom>
          <a:solidFill>
            <a:srgbClr val="DCECF2"/>
          </a:solidFill>
          <a:ln w="12700">
            <a:solidFill>
              <a:srgbClr val="DCECF2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8" name="Text 15"/>
          <p:cNvSpPr/>
          <p:nvPr/>
        </p:nvSpPr>
        <p:spPr>
          <a:xfrm>
            <a:off x="7616952" y="4599432"/>
            <a:ext cx="115214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184C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VÁLTOZÁS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7507224" y="5001768"/>
            <a:ext cx="3611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0A3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Feltöltődés és megújulás</a:t>
            </a:r>
            <a:endParaRPr lang="en-US" sz="1800" dirty="0"/>
          </a:p>
        </p:txBody>
      </p:sp>
      <p:sp>
        <p:nvSpPr>
          <p:cNvPr id="20" name="Shape 17"/>
          <p:cNvSpPr/>
          <p:nvPr/>
        </p:nvSpPr>
        <p:spPr>
          <a:xfrm>
            <a:off x="777240" y="5760720"/>
            <a:ext cx="5961888" cy="246888"/>
          </a:xfrm>
          <a:prstGeom prst="roundRect">
            <a:avLst/>
          </a:prstGeom>
          <a:solidFill>
            <a:srgbClr val="0A3035">
              <a:alpha val="81000"/>
            </a:srgbClr>
          </a:solidFill>
          <a:ln w="12700">
            <a:solidFill>
              <a:srgbClr val="0A3035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1" name="Text 18"/>
          <p:cNvSpPr/>
          <p:nvPr/>
        </p:nvSpPr>
        <p:spPr>
          <a:xfrm>
            <a:off x="841248" y="5760720"/>
            <a:ext cx="58338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Az erdőkép tematikus illusztráció, nem a rezervátum dokumentumfotója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9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30352" y="6510528"/>
            <a:ext cx="11128248" cy="0"/>
          </a:xfrm>
          <a:prstGeom prst="line">
            <a:avLst/>
          </a:prstGeom>
          <a:noFill/>
          <a:ln w="8890">
            <a:solidFill>
              <a:srgbClr val="C7D5CB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557784" y="6565392"/>
            <a:ext cx="4389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80" b="1" spc="100" kern="0" dirty="0">
                <a:solidFill>
                  <a:srgbClr val="5163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ERRE BE!  /  FELSŐ TAGOZAT</a:t>
            </a:r>
            <a:endParaRPr lang="en-US" sz="880" dirty="0"/>
          </a:p>
        </p:txBody>
      </p:sp>
      <p:sp>
        <p:nvSpPr>
          <p:cNvPr id="4" name="Text 2"/>
          <p:cNvSpPr/>
          <p:nvPr/>
        </p:nvSpPr>
        <p:spPr>
          <a:xfrm>
            <a:off x="11119104" y="6547104"/>
            <a:ext cx="448056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184C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94360" y="384048"/>
            <a:ext cx="103327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184C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HELYREÁLLÍTÁS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94360" y="713232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A30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2025: ismét nyitottabb vízkapcsolat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594360" y="1399032"/>
            <a:ext cx="107899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50" dirty="0">
                <a:solidFill>
                  <a:srgbClr val="5163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kivitelezés eredménye és a hosszú távú ökológiai hatás külön kérdés.</a:t>
            </a:r>
            <a:endParaRPr lang="en-US" sz="1650" dirty="0"/>
          </a:p>
        </p:txBody>
      </p:sp>
      <p:pic>
        <p:nvPicPr>
          <p:cNvPr id="8" name="Image 0" descr="Terepfotó erdei vízfolyásról és vízparti növényzetről." title="2025: ismét nyitottabb vízkapcsolat: képi szemléltetés">    </p:cNvPr>
          <p:cNvPicPr>
            <a:picLocks noChangeAspect="1"/>
          </p:cNvPicPr>
          <p:nvPr/>
        </p:nvPicPr>
        <p:blipFill>
          <a:blip r:embed="rId1"/>
          <a:srcRect l="0" r="0" t="20315" b="20315"/>
          <a:stretch/>
        </p:blipFill>
        <p:spPr>
          <a:xfrm>
            <a:off x="594360" y="1847088"/>
            <a:ext cx="5349240" cy="4233672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6199632" y="1856232"/>
            <a:ext cx="5340096" cy="1197864"/>
          </a:xfrm>
          <a:prstGeom prst="roundRect">
            <a:avLst>
              <a:gd name="adj" fmla="val 9160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0" name="Shape 7"/>
          <p:cNvSpPr/>
          <p:nvPr/>
        </p:nvSpPr>
        <p:spPr>
          <a:xfrm>
            <a:off x="6199632" y="1856232"/>
            <a:ext cx="5340096" cy="1197864"/>
          </a:xfrm>
          <a:prstGeom prst="roundRect">
            <a:avLst/>
          </a:prstGeom>
          <a:solidFill>
            <a:srgbClr val="FFFFFF">
              <a:alpha val="0"/>
            </a:srgbClr>
          </a:solidFill>
          <a:ln w="10160">
            <a:solidFill>
              <a:srgbClr val="DCE4D9"/>
            </a:solidFill>
            <a:prstDash val="solid"/>
          </a:ln>
        </p:spPr>
        <p:txBody>
          <a:bodyPr/>
          <a:p/>
        </p:txBody>
      </p:sp>
      <p:sp>
        <p:nvSpPr>
          <p:cNvPr id="11" name="Shape 8"/>
          <p:cNvSpPr/>
          <p:nvPr/>
        </p:nvSpPr>
        <p:spPr>
          <a:xfrm>
            <a:off x="6341364" y="2208276"/>
            <a:ext cx="448056" cy="448056"/>
          </a:xfrm>
          <a:prstGeom prst="ellipse">
            <a:avLst/>
          </a:prstGeom>
          <a:solidFill>
            <a:srgbClr val="2F7E9B"/>
          </a:solidFill>
          <a:ln w="12700">
            <a:solidFill>
              <a:srgbClr val="2F7E9B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2" name="Text 9"/>
          <p:cNvSpPr/>
          <p:nvPr/>
        </p:nvSpPr>
        <p:spPr>
          <a:xfrm>
            <a:off x="6409944" y="2286000"/>
            <a:ext cx="31089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6958584" y="2039112"/>
            <a:ext cx="41696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84C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KOTRÁS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6958584" y="2386584"/>
            <a:ext cx="40965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70" dirty="0">
                <a:solidFill>
                  <a:srgbClr val="0A3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Az eliszaposodott ág bejárhatóságának javítása a víz számára</a:t>
            </a:r>
            <a:endParaRPr lang="en-US" sz="1370" dirty="0"/>
          </a:p>
        </p:txBody>
      </p:sp>
      <p:sp>
        <p:nvSpPr>
          <p:cNvPr id="15" name="Shape 12"/>
          <p:cNvSpPr/>
          <p:nvPr/>
        </p:nvSpPr>
        <p:spPr>
          <a:xfrm>
            <a:off x="6199632" y="3200400"/>
            <a:ext cx="5340096" cy="1197864"/>
          </a:xfrm>
          <a:prstGeom prst="roundRect">
            <a:avLst>
              <a:gd name="adj" fmla="val 9160"/>
            </a:avLst>
          </a:prstGeom>
          <a:solidFill>
            <a:srgbClr val="DDEDDC"/>
          </a:solidFill>
          <a:ln w="12700">
            <a:solidFill>
              <a:srgbClr val="DDEDDC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6" name="Shape 13"/>
          <p:cNvSpPr/>
          <p:nvPr/>
        </p:nvSpPr>
        <p:spPr>
          <a:xfrm>
            <a:off x="6199632" y="3200400"/>
            <a:ext cx="5340096" cy="1197864"/>
          </a:xfrm>
          <a:prstGeom prst="roundRect">
            <a:avLst/>
          </a:prstGeom>
          <a:solidFill>
            <a:srgbClr val="DDEDDC">
              <a:alpha val="0"/>
            </a:srgbClr>
          </a:solidFill>
          <a:ln w="10160">
            <a:solidFill>
              <a:srgbClr val="DCE4D9"/>
            </a:solidFill>
            <a:prstDash val="solid"/>
          </a:ln>
        </p:spPr>
        <p:txBody>
          <a:bodyPr/>
          <a:p/>
        </p:txBody>
      </p:sp>
      <p:sp>
        <p:nvSpPr>
          <p:cNvPr id="17" name="Shape 14"/>
          <p:cNvSpPr/>
          <p:nvPr/>
        </p:nvSpPr>
        <p:spPr>
          <a:xfrm>
            <a:off x="6341364" y="3552444"/>
            <a:ext cx="448056" cy="448056"/>
          </a:xfrm>
          <a:prstGeom prst="ellipse">
            <a:avLst/>
          </a:prstGeom>
          <a:solidFill>
            <a:srgbClr val="E6A75A"/>
          </a:solidFill>
          <a:ln w="12700">
            <a:solidFill>
              <a:srgbClr val="E6A75A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8" name="Text 15"/>
          <p:cNvSpPr/>
          <p:nvPr/>
        </p:nvSpPr>
        <p:spPr>
          <a:xfrm>
            <a:off x="6409944" y="3630168"/>
            <a:ext cx="31089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100" dirty="0"/>
          </a:p>
        </p:txBody>
      </p:sp>
      <p:sp>
        <p:nvSpPr>
          <p:cNvPr id="19" name="Text 16"/>
          <p:cNvSpPr/>
          <p:nvPr/>
        </p:nvSpPr>
        <p:spPr>
          <a:xfrm>
            <a:off x="6958584" y="3383280"/>
            <a:ext cx="41696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84C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GÁT MEGNYITÁSA</a:t>
            </a:r>
            <a:endParaRPr lang="en-US" sz="1700" dirty="0"/>
          </a:p>
        </p:txBody>
      </p:sp>
      <p:sp>
        <p:nvSpPr>
          <p:cNvPr id="20" name="Text 17"/>
          <p:cNvSpPr/>
          <p:nvPr/>
        </p:nvSpPr>
        <p:spPr>
          <a:xfrm>
            <a:off x="6958584" y="3730752"/>
            <a:ext cx="40965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70" dirty="0">
                <a:solidFill>
                  <a:srgbClr val="0A3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korábbi, vízbejutást akadályozó kőmű áttörése</a:t>
            </a:r>
            <a:endParaRPr lang="en-US" sz="1370" dirty="0"/>
          </a:p>
        </p:txBody>
      </p:sp>
      <p:sp>
        <p:nvSpPr>
          <p:cNvPr id="21" name="Shape 18"/>
          <p:cNvSpPr/>
          <p:nvPr/>
        </p:nvSpPr>
        <p:spPr>
          <a:xfrm>
            <a:off x="6199632" y="4544568"/>
            <a:ext cx="5340096" cy="1197864"/>
          </a:xfrm>
          <a:prstGeom prst="roundRect">
            <a:avLst>
              <a:gd name="adj" fmla="val 9160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2" name="Shape 19"/>
          <p:cNvSpPr/>
          <p:nvPr/>
        </p:nvSpPr>
        <p:spPr>
          <a:xfrm>
            <a:off x="6199632" y="4544568"/>
            <a:ext cx="5340096" cy="1197864"/>
          </a:xfrm>
          <a:prstGeom prst="roundRect">
            <a:avLst/>
          </a:prstGeom>
          <a:solidFill>
            <a:srgbClr val="FFFFFF">
              <a:alpha val="0"/>
            </a:srgbClr>
          </a:solidFill>
          <a:ln w="10160">
            <a:solidFill>
              <a:srgbClr val="DCE4D9"/>
            </a:solidFill>
            <a:prstDash val="solid"/>
          </a:ln>
        </p:spPr>
        <p:txBody>
          <a:bodyPr/>
          <a:p/>
        </p:txBody>
      </p:sp>
      <p:sp>
        <p:nvSpPr>
          <p:cNvPr id="23" name="Shape 20"/>
          <p:cNvSpPr/>
          <p:nvPr/>
        </p:nvSpPr>
        <p:spPr>
          <a:xfrm>
            <a:off x="6341364" y="4896612"/>
            <a:ext cx="448056" cy="448056"/>
          </a:xfrm>
          <a:prstGeom prst="ellipse">
            <a:avLst/>
          </a:prstGeom>
          <a:solidFill>
            <a:srgbClr val="2F7E9B"/>
          </a:solidFill>
          <a:ln w="12700">
            <a:solidFill>
              <a:srgbClr val="2F7E9B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4" name="Text 21"/>
          <p:cNvSpPr/>
          <p:nvPr/>
        </p:nvSpPr>
        <p:spPr>
          <a:xfrm>
            <a:off x="6409944" y="4974336"/>
            <a:ext cx="31089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100" dirty="0"/>
          </a:p>
        </p:txBody>
      </p:sp>
      <p:sp>
        <p:nvSpPr>
          <p:cNvPr id="25" name="Text 22"/>
          <p:cNvSpPr/>
          <p:nvPr/>
        </p:nvSpPr>
        <p:spPr>
          <a:xfrm>
            <a:off x="6958584" y="4727448"/>
            <a:ext cx="41696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84C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KÖVETÉS</a:t>
            </a:r>
            <a:endParaRPr lang="en-US" sz="1700" dirty="0"/>
          </a:p>
        </p:txBody>
      </p:sp>
      <p:sp>
        <p:nvSpPr>
          <p:cNvPr id="26" name="Text 23"/>
          <p:cNvSpPr/>
          <p:nvPr/>
        </p:nvSpPr>
        <p:spPr>
          <a:xfrm>
            <a:off x="6958584" y="5074920"/>
            <a:ext cx="40965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70" dirty="0">
                <a:solidFill>
                  <a:srgbClr val="0A3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víz, a hordalék és az élővilág további megfigyelése</a:t>
            </a:r>
            <a:endParaRPr lang="en-US" sz="1370" dirty="0"/>
          </a:p>
        </p:txBody>
      </p:sp>
      <p:sp>
        <p:nvSpPr>
          <p:cNvPr id="27" name="Shape 24"/>
          <p:cNvSpPr/>
          <p:nvPr/>
        </p:nvSpPr>
        <p:spPr>
          <a:xfrm>
            <a:off x="749808" y="5715000"/>
            <a:ext cx="4754880" cy="246888"/>
          </a:xfrm>
          <a:prstGeom prst="roundRect">
            <a:avLst/>
          </a:prstGeom>
          <a:solidFill>
            <a:srgbClr val="0A3035">
              <a:alpha val="81000"/>
            </a:srgbClr>
          </a:solidFill>
          <a:ln w="12700">
            <a:solidFill>
              <a:srgbClr val="0A3035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8" name="Text 25"/>
          <p:cNvSpPr/>
          <p:nvPr/>
        </p:nvSpPr>
        <p:spPr>
          <a:xfrm>
            <a:off x="813816" y="5715000"/>
            <a:ext cx="46268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Terepfotó: erdei víz; szemléltető kép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9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30352" y="6510528"/>
            <a:ext cx="11128248" cy="0"/>
          </a:xfrm>
          <a:prstGeom prst="line">
            <a:avLst/>
          </a:prstGeom>
          <a:noFill/>
          <a:ln w="8890">
            <a:solidFill>
              <a:srgbClr val="C7D5CB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557784" y="6565392"/>
            <a:ext cx="4389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80" b="1" spc="100" kern="0" dirty="0">
                <a:solidFill>
                  <a:srgbClr val="5163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ERRE BE!  /  FELSŐ TAGOZAT</a:t>
            </a:r>
            <a:endParaRPr lang="en-US" sz="880" dirty="0"/>
          </a:p>
        </p:txBody>
      </p:sp>
      <p:sp>
        <p:nvSpPr>
          <p:cNvPr id="4" name="Text 2"/>
          <p:cNvSpPr/>
          <p:nvPr/>
        </p:nvSpPr>
        <p:spPr>
          <a:xfrm>
            <a:off x="11119104" y="6547104"/>
            <a:ext cx="448056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184C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94360" y="384048"/>
            <a:ext cx="103327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184C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FORRÁSKRITIKA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94360" y="713232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A30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Három állítás. Háromféle bizonyíték.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594360" y="1399032"/>
            <a:ext cx="107899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50" dirty="0">
                <a:solidFill>
                  <a:srgbClr val="5163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Mit lehet állítani egy monda, egy ásatás és egy régi térkép alapján?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594360" y="2002536"/>
            <a:ext cx="3355848" cy="3950208"/>
          </a:xfrm>
          <a:prstGeom prst="roundRect">
            <a:avLst>
              <a:gd name="adj" fmla="val 3270"/>
            </a:avLst>
          </a:prstGeom>
          <a:solidFill>
            <a:srgbClr val="DCECF2"/>
          </a:solidFill>
          <a:ln w="12700">
            <a:solidFill>
              <a:srgbClr val="DCECF2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594360" y="2002536"/>
            <a:ext cx="3355848" cy="3950208"/>
          </a:xfrm>
          <a:prstGeom prst="roundRect">
            <a:avLst/>
          </a:prstGeom>
          <a:solidFill>
            <a:srgbClr val="DCECF2">
              <a:alpha val="0"/>
            </a:srgbClr>
          </a:solidFill>
          <a:ln w="10160">
            <a:solidFill>
              <a:srgbClr val="DCE4D9"/>
            </a:solidFill>
            <a:prstDash val="solid"/>
          </a:ln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804672" y="2286000"/>
            <a:ext cx="1444752" cy="338328"/>
          </a:xfrm>
          <a:prstGeom prst="roundRect">
            <a:avLst>
              <a:gd name="adj" fmla="val 32432"/>
            </a:avLst>
          </a:prstGeom>
          <a:solidFill>
            <a:srgbClr val="112F35"/>
          </a:solidFill>
          <a:ln w="12700">
            <a:solidFill>
              <a:srgbClr val="112F35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923544" y="2304288"/>
            <a:ext cx="120700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MONDA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795528" y="2944368"/>
            <a:ext cx="2916936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0A30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„Erre be!”</a:t>
            </a:r>
            <a:endParaRPr lang="en-US" sz="2300" dirty="0"/>
          </a:p>
        </p:txBody>
      </p:sp>
      <p:sp>
        <p:nvSpPr>
          <p:cNvPr id="13" name="Shape 11"/>
          <p:cNvSpPr/>
          <p:nvPr/>
        </p:nvSpPr>
        <p:spPr>
          <a:xfrm>
            <a:off x="804672" y="4059936"/>
            <a:ext cx="2862072" cy="0"/>
          </a:xfrm>
          <a:prstGeom prst="line">
            <a:avLst/>
          </a:prstGeom>
          <a:noFill/>
          <a:ln w="12700">
            <a:solidFill>
              <a:srgbClr val="B1C7C1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804672" y="4288536"/>
            <a:ext cx="2907792" cy="11521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5163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helyi emlékezet része.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5163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Nem bizonyított néveredet.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4443984" y="2002536"/>
            <a:ext cx="3355848" cy="3950208"/>
          </a:xfrm>
          <a:prstGeom prst="roundRect">
            <a:avLst>
              <a:gd name="adj" fmla="val 3270"/>
            </a:avLst>
          </a:prstGeom>
          <a:solidFill>
            <a:srgbClr val="DDEDDC"/>
          </a:solidFill>
          <a:ln w="12700">
            <a:solidFill>
              <a:srgbClr val="DDEDDC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4443984" y="2002536"/>
            <a:ext cx="3355848" cy="3950208"/>
          </a:xfrm>
          <a:prstGeom prst="roundRect">
            <a:avLst/>
          </a:prstGeom>
          <a:solidFill>
            <a:srgbClr val="DDEDDC">
              <a:alpha val="0"/>
            </a:srgbClr>
          </a:solidFill>
          <a:ln w="10160">
            <a:solidFill>
              <a:srgbClr val="DCE4D9"/>
            </a:solidFill>
            <a:prstDash val="solid"/>
          </a:ln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4654296" y="2286000"/>
            <a:ext cx="1444752" cy="338328"/>
          </a:xfrm>
          <a:prstGeom prst="roundRect">
            <a:avLst>
              <a:gd name="adj" fmla="val 32432"/>
            </a:avLst>
          </a:prstGeom>
          <a:solidFill>
            <a:srgbClr val="112F35"/>
          </a:solidFill>
          <a:ln w="12700">
            <a:solidFill>
              <a:srgbClr val="112F35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4773168" y="2304288"/>
            <a:ext cx="120700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RÉGÉSZET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4645152" y="2944368"/>
            <a:ext cx="2916936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0A30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Gönyűi útállomás</a:t>
            </a:r>
            <a:endParaRPr lang="en-US" sz="2300" dirty="0"/>
          </a:p>
        </p:txBody>
      </p:sp>
      <p:sp>
        <p:nvSpPr>
          <p:cNvPr id="20" name="Shape 18"/>
          <p:cNvSpPr/>
          <p:nvPr/>
        </p:nvSpPr>
        <p:spPr>
          <a:xfrm>
            <a:off x="4654296" y="4059936"/>
            <a:ext cx="2862072" cy="0"/>
          </a:xfrm>
          <a:prstGeom prst="line">
            <a:avLst/>
          </a:prstGeom>
          <a:noFill/>
          <a:ln w="12700">
            <a:solidFill>
              <a:srgbClr val="B1C7C1"/>
            </a:solidFill>
            <a:prstDash val="solid"/>
          </a:ln>
        </p:spPr>
        <p:txBody>
          <a:bodyPr/>
          <a:p/>
        </p:txBody>
      </p:sp>
      <p:sp>
        <p:nvSpPr>
          <p:cNvPr id="21" name="Text 19"/>
          <p:cNvSpPr/>
          <p:nvPr/>
        </p:nvSpPr>
        <p:spPr>
          <a:xfrm>
            <a:off x="4654296" y="4288536"/>
            <a:ext cx="2907792" cy="11521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5163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Feltárt épület és leletek.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5163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Konkrét lelőhelyhez kötődik.</a:t>
            </a:r>
            <a:endParaRPr lang="en-US" sz="1700" dirty="0"/>
          </a:p>
        </p:txBody>
      </p:sp>
      <p:sp>
        <p:nvSpPr>
          <p:cNvPr id="22" name="Shape 20"/>
          <p:cNvSpPr/>
          <p:nvPr/>
        </p:nvSpPr>
        <p:spPr>
          <a:xfrm>
            <a:off x="8284464" y="2002536"/>
            <a:ext cx="3355848" cy="3950208"/>
          </a:xfrm>
          <a:prstGeom prst="roundRect">
            <a:avLst>
              <a:gd name="adj" fmla="val 3270"/>
            </a:avLst>
          </a:prstGeom>
          <a:solidFill>
            <a:srgbClr val="F2DFC6"/>
          </a:solidFill>
          <a:ln w="12700">
            <a:solidFill>
              <a:srgbClr val="F2DFC6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3" name="Shape 21"/>
          <p:cNvSpPr/>
          <p:nvPr/>
        </p:nvSpPr>
        <p:spPr>
          <a:xfrm>
            <a:off x="8284464" y="2002536"/>
            <a:ext cx="3355848" cy="3950208"/>
          </a:xfrm>
          <a:prstGeom prst="roundRect">
            <a:avLst/>
          </a:prstGeom>
          <a:solidFill>
            <a:srgbClr val="F2DFC6">
              <a:alpha val="0"/>
            </a:srgbClr>
          </a:solidFill>
          <a:ln w="10160">
            <a:solidFill>
              <a:srgbClr val="DCE4D9"/>
            </a:solidFill>
            <a:prstDash val="solid"/>
          </a:ln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8494776" y="2286000"/>
            <a:ext cx="1444752" cy="338328"/>
          </a:xfrm>
          <a:prstGeom prst="roundRect">
            <a:avLst>
              <a:gd name="adj" fmla="val 32432"/>
            </a:avLst>
          </a:prstGeom>
          <a:solidFill>
            <a:srgbClr val="112F35"/>
          </a:solidFill>
          <a:ln w="12700">
            <a:solidFill>
              <a:srgbClr val="112F35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5" name="Text 23"/>
          <p:cNvSpPr/>
          <p:nvPr/>
        </p:nvSpPr>
        <p:spPr>
          <a:xfrm>
            <a:off x="8613648" y="2304288"/>
            <a:ext cx="120700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TÉRKÉP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8485632" y="2944368"/>
            <a:ext cx="2916936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0A30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1942 / 1955</a:t>
            </a:r>
            <a:endParaRPr lang="en-US" sz="2300" dirty="0"/>
          </a:p>
        </p:txBody>
      </p:sp>
      <p:sp>
        <p:nvSpPr>
          <p:cNvPr id="27" name="Shape 25"/>
          <p:cNvSpPr/>
          <p:nvPr/>
        </p:nvSpPr>
        <p:spPr>
          <a:xfrm>
            <a:off x="8494776" y="4059936"/>
            <a:ext cx="2862072" cy="0"/>
          </a:xfrm>
          <a:prstGeom prst="line">
            <a:avLst/>
          </a:prstGeom>
          <a:noFill/>
          <a:ln w="12700">
            <a:solidFill>
              <a:srgbClr val="B1C7C1"/>
            </a:solidFill>
            <a:prstDash val="solid"/>
          </a:ln>
        </p:spPr>
        <p:txBody>
          <a:bodyPr/>
          <a:p/>
        </p:txBody>
      </p:sp>
      <p:sp>
        <p:nvSpPr>
          <p:cNvPr id="28" name="Text 26"/>
          <p:cNvSpPr/>
          <p:nvPr/>
        </p:nvSpPr>
        <p:spPr>
          <a:xfrm>
            <a:off x="8494776" y="4288536"/>
            <a:ext cx="2907792" cy="11521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5163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meder és a növényzet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5163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adott időpontban látható jelei.</a:t>
            </a:r>
            <a:endParaRPr lang="en-US" sz="1700" dirty="0"/>
          </a:p>
        </p:txBody>
      </p:sp>
      <p:sp>
        <p:nvSpPr>
          <p:cNvPr id="29" name="Shape 27"/>
          <p:cNvSpPr/>
          <p:nvPr/>
        </p:nvSpPr>
        <p:spPr>
          <a:xfrm>
            <a:off x="1591056" y="6099048"/>
            <a:ext cx="8988552" cy="338328"/>
          </a:xfrm>
          <a:prstGeom prst="roundRect">
            <a:avLst>
              <a:gd name="adj" fmla="val 32432"/>
            </a:avLst>
          </a:prstGeom>
          <a:solidFill>
            <a:srgbClr val="E6A75A"/>
          </a:solidFill>
          <a:ln w="12700">
            <a:solidFill>
              <a:srgbClr val="E6A75A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30" name="Text 28"/>
          <p:cNvSpPr/>
          <p:nvPr/>
        </p:nvSpPr>
        <p:spPr>
          <a:xfrm>
            <a:off x="1709928" y="6117336"/>
            <a:ext cx="875080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112F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PONTOS FORRÁS MINDIG A MEGFOGALMAZÁSHOZ TARTOZIK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12F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30352" y="6510528"/>
            <a:ext cx="11128248" cy="0"/>
          </a:xfrm>
          <a:prstGeom prst="line">
            <a:avLst/>
          </a:prstGeom>
          <a:noFill/>
          <a:ln w="8890">
            <a:solidFill>
              <a:srgbClr val="C7D5CB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557784" y="6565392"/>
            <a:ext cx="4389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80" b="1" spc="100" kern="0" dirty="0">
                <a:solidFill>
                  <a:srgbClr val="5163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ERRE BE!  /  FELSŐ TAGOZAT</a:t>
            </a:r>
            <a:endParaRPr lang="en-US" sz="880" dirty="0"/>
          </a:p>
        </p:txBody>
      </p:sp>
      <p:sp>
        <p:nvSpPr>
          <p:cNvPr id="4" name="Text 2"/>
          <p:cNvSpPr/>
          <p:nvPr/>
        </p:nvSpPr>
        <p:spPr>
          <a:xfrm>
            <a:off x="11119104" y="6547104"/>
            <a:ext cx="448056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184C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21792" y="466344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DDED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ÖSSZEGZÉS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12648" y="987552"/>
            <a:ext cx="10789920" cy="1499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Egy folyó. Két falu.</a:t>
            </a:r>
            <a:endParaRPr lang="en-US" sz="3700" dirty="0"/>
          </a:p>
          <a:p>
            <a:pPr indent="0" marL="0">
              <a:buNone/>
            </a:pPr>
            <a:r>
              <a:rPr lang="en-US" sz="3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Közös felelősség.</a:t>
            </a:r>
            <a:endParaRPr lang="en-US" sz="3700" dirty="0"/>
          </a:p>
        </p:txBody>
      </p:sp>
      <p:pic>
        <p:nvPicPr>
          <p:cNvPr id="7" name="Image 0" descr="Terepfotó: kavicsos Duna-part és vízparti növényzet az Erebe vidéken." title="Egy folyó, két falu, közös felelősség: képi szemléltetés">    </p:cNvPr>
          <p:cNvPicPr>
            <a:picLocks noChangeAspect="1"/>
          </p:cNvPicPr>
          <p:nvPr/>
        </p:nvPicPr>
        <p:blipFill>
          <a:blip r:embed="rId1"/>
          <a:srcRect l="16694" r="16694" t="0" b="0"/>
          <a:stretch/>
        </p:blipFill>
        <p:spPr>
          <a:xfrm>
            <a:off x="667512" y="2743200"/>
            <a:ext cx="3703320" cy="3127248"/>
          </a:xfrm>
          <a:prstGeom prst="rect">
            <a:avLst/>
          </a:prstGeom>
        </p:spPr>
      </p:pic>
      <p:pic>
        <p:nvPicPr>
          <p:cNvPr id="8" name="Image 1" descr="Valós gönyűi Duna-parti hajóállomás és látogatóközpont a folyó felől, Wikimedia Commons-fotó." title="Egy folyó, két falu, közös felelősség: képi szemléltetés">    </p:cNvPr>
          <p:cNvPicPr>
            <a:picLocks noChangeAspect="1"/>
          </p:cNvPicPr>
          <p:nvPr/>
        </p:nvPicPr>
        <p:blipFill>
          <a:blip r:embed="rId2"/>
          <a:srcRect l="14024" r="14024" t="0" b="0"/>
          <a:stretch/>
        </p:blipFill>
        <p:spPr>
          <a:xfrm>
            <a:off x="4535424" y="2743200"/>
            <a:ext cx="3374136" cy="3127248"/>
          </a:xfrm>
          <a:prstGeom prst="rect">
            <a:avLst/>
          </a:prstGeom>
        </p:spPr>
      </p:pic>
      <p:pic>
        <p:nvPicPr>
          <p:cNvPr id="9" name="Image 2" descr="Valós fotó Nagyszentjános temetőjéről, síremlékekről és a központi kálváriakeresztről, Wikimedia Commons-fotó." title="Egy folyó, két falu, közös felelősség: képi szemléltetés">    </p:cNvPr>
          <p:cNvPicPr>
            <a:picLocks noChangeAspect="1"/>
          </p:cNvPicPr>
          <p:nvPr/>
        </p:nvPicPr>
        <p:blipFill>
          <a:blip r:embed="rId3"/>
          <a:srcRect l="13084" r="13084" t="0" b="0"/>
          <a:stretch/>
        </p:blipFill>
        <p:spPr>
          <a:xfrm>
            <a:off x="8065008" y="2743200"/>
            <a:ext cx="3465576" cy="3127248"/>
          </a:xfrm>
          <a:prstGeom prst="rect">
            <a:avLst/>
          </a:prstGeom>
        </p:spPr>
      </p:pic>
      <p:sp>
        <p:nvSpPr>
          <p:cNvPr id="10" name="Shape 5"/>
          <p:cNvSpPr/>
          <p:nvPr/>
        </p:nvSpPr>
        <p:spPr>
          <a:xfrm>
            <a:off x="667512" y="5330952"/>
            <a:ext cx="3703320" cy="539496"/>
          </a:xfrm>
          <a:prstGeom prst="rect">
            <a:avLst/>
          </a:prstGeom>
          <a:solidFill>
            <a:srgbClr val="0A3035">
              <a:alpha val="80000"/>
            </a:srgbClr>
          </a:solidFill>
          <a:ln w="12700">
            <a:solidFill>
              <a:srgbClr val="0A3035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1" name="Shape 6"/>
          <p:cNvSpPr/>
          <p:nvPr/>
        </p:nvSpPr>
        <p:spPr>
          <a:xfrm>
            <a:off x="4535424" y="5330952"/>
            <a:ext cx="3374136" cy="539496"/>
          </a:xfrm>
          <a:prstGeom prst="rect">
            <a:avLst/>
          </a:prstGeom>
          <a:solidFill>
            <a:srgbClr val="0A3035">
              <a:alpha val="80000"/>
            </a:srgbClr>
          </a:solidFill>
          <a:ln w="12700">
            <a:solidFill>
              <a:srgbClr val="0A3035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2" name="Shape 7"/>
          <p:cNvSpPr/>
          <p:nvPr/>
        </p:nvSpPr>
        <p:spPr>
          <a:xfrm>
            <a:off x="8065008" y="5330952"/>
            <a:ext cx="3465576" cy="539496"/>
          </a:xfrm>
          <a:prstGeom prst="rect">
            <a:avLst/>
          </a:prstGeom>
          <a:solidFill>
            <a:srgbClr val="0A3035">
              <a:alpha val="80000"/>
            </a:srgbClr>
          </a:solidFill>
          <a:ln w="12700">
            <a:solidFill>
              <a:srgbClr val="0A3035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3" name="Text 8"/>
          <p:cNvSpPr/>
          <p:nvPr/>
        </p:nvSpPr>
        <p:spPr>
          <a:xfrm>
            <a:off x="877824" y="5440680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VÍZ ÉS ERDŐ</a:t>
            </a:r>
            <a:endParaRPr lang="en-US" sz="1500" dirty="0"/>
          </a:p>
        </p:txBody>
      </p:sp>
      <p:sp>
        <p:nvSpPr>
          <p:cNvPr id="14" name="Text 9"/>
          <p:cNvSpPr/>
          <p:nvPr/>
        </p:nvSpPr>
        <p:spPr>
          <a:xfrm>
            <a:off x="4754880" y="5440680"/>
            <a:ext cx="29443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GÖNYŰ</a:t>
            </a:r>
            <a:endParaRPr lang="en-US" sz="1500" dirty="0"/>
          </a:p>
        </p:txBody>
      </p:sp>
      <p:sp>
        <p:nvSpPr>
          <p:cNvPr id="15" name="Text 10"/>
          <p:cNvSpPr/>
          <p:nvPr/>
        </p:nvSpPr>
        <p:spPr>
          <a:xfrm>
            <a:off x="8247888" y="5440680"/>
            <a:ext cx="31363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NAGYSZENTJÁNOS</a:t>
            </a:r>
            <a:endParaRPr lang="en-US" sz="1350" dirty="0"/>
          </a:p>
        </p:txBody>
      </p:sp>
      <p:sp>
        <p:nvSpPr>
          <p:cNvPr id="16" name="Text 11"/>
          <p:cNvSpPr/>
          <p:nvPr/>
        </p:nvSpPr>
        <p:spPr>
          <a:xfrm>
            <a:off x="667512" y="6071616"/>
            <a:ext cx="10753344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i="1" dirty="0">
                <a:solidFill>
                  <a:srgbClr val="DDED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Vajon mit mutatna meg ugyanez a táj egy új térképen 50 év múlva?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9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30352" y="6510528"/>
            <a:ext cx="11128248" cy="0"/>
          </a:xfrm>
          <a:prstGeom prst="line">
            <a:avLst/>
          </a:prstGeom>
          <a:noFill/>
          <a:ln w="8890">
            <a:solidFill>
              <a:srgbClr val="C7D5CB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557784" y="6565392"/>
            <a:ext cx="4389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80" b="1" spc="100" kern="0" dirty="0">
                <a:solidFill>
                  <a:srgbClr val="5163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ERRE BE!  /  FELSŐ TAGOZAT</a:t>
            </a:r>
            <a:endParaRPr lang="en-US" sz="880" dirty="0"/>
          </a:p>
        </p:txBody>
      </p:sp>
      <p:sp>
        <p:nvSpPr>
          <p:cNvPr id="4" name="Text 2"/>
          <p:cNvSpPr/>
          <p:nvPr/>
        </p:nvSpPr>
        <p:spPr>
          <a:xfrm>
            <a:off x="11119104" y="6547104"/>
            <a:ext cx="448056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184C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94360" y="384048"/>
            <a:ext cx="103327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184C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HIVATKOZÁSOK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94360" y="713232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A30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Felhasznált források és képjogok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594360" y="1399032"/>
            <a:ext cx="107899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50" dirty="0">
                <a:solidFill>
                  <a:srgbClr val="5163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Tartalék dia a kérdésekhez. A 10 perces előadásba nem számít bele.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763524" y="1897380"/>
            <a:ext cx="137160" cy="137160"/>
          </a:xfrm>
          <a:prstGeom prst="ellipse">
            <a:avLst/>
          </a:prstGeom>
          <a:solidFill>
            <a:srgbClr val="2F7E9B"/>
          </a:solidFill>
          <a:ln w="12700">
            <a:solidFill>
              <a:srgbClr val="2F7E9B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9" name="Text 7">
            <a:hlinkClick r:id="rId1" tooltip=""/>
          </p:cNvPr>
          <p:cNvSpPr/>
          <p:nvPr/>
        </p:nvSpPr>
        <p:spPr>
          <a:xfrm>
            <a:off x="1060704" y="1847088"/>
            <a:ext cx="101132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b="1" u="sng" dirty="0">
                <a:solidFill>
                  <a:srgbClr val="0A303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Erdőrezervátum Program – Erebe-szigetek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1069848" y="2112264"/>
            <a:ext cx="1008583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30" dirty="0">
                <a:solidFill>
                  <a:srgbClr val="5163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https://erdorezervatum.hu/node/132</a:t>
            </a:r>
            <a:endParaRPr lang="en-US" sz="930" dirty="0"/>
          </a:p>
        </p:txBody>
      </p:sp>
      <p:sp>
        <p:nvSpPr>
          <p:cNvPr id="11" name="Shape 9"/>
          <p:cNvSpPr/>
          <p:nvPr/>
        </p:nvSpPr>
        <p:spPr>
          <a:xfrm>
            <a:off x="763524" y="2418588"/>
            <a:ext cx="137160" cy="137160"/>
          </a:xfrm>
          <a:prstGeom prst="ellipse">
            <a:avLst/>
          </a:prstGeom>
          <a:solidFill>
            <a:srgbClr val="E6A75A"/>
          </a:solidFill>
          <a:ln w="12700">
            <a:solidFill>
              <a:srgbClr val="E6A75A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2" name="Text 10">
            <a:hlinkClick r:id="rId2" tooltip=""/>
          </p:cNvPr>
          <p:cNvSpPr/>
          <p:nvPr/>
        </p:nvSpPr>
        <p:spPr>
          <a:xfrm>
            <a:off x="1060704" y="2368296"/>
            <a:ext cx="101132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b="1" u="sng" dirty="0">
                <a:solidFill>
                  <a:srgbClr val="0A303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Soproni Egyetem – 2022-es kutatási jelentés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1069848" y="2633472"/>
            <a:ext cx="1008583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30" dirty="0">
                <a:solidFill>
                  <a:srgbClr val="5163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https://www.erdorezervatum.hu/Jelentes_Erebe-szigetek_ER_alapfelmerese_2022ben</a:t>
            </a:r>
            <a:endParaRPr lang="en-US" sz="930" dirty="0"/>
          </a:p>
        </p:txBody>
      </p:sp>
      <p:sp>
        <p:nvSpPr>
          <p:cNvPr id="14" name="Shape 12"/>
          <p:cNvSpPr/>
          <p:nvPr/>
        </p:nvSpPr>
        <p:spPr>
          <a:xfrm>
            <a:off x="763524" y="2939796"/>
            <a:ext cx="137160" cy="137160"/>
          </a:xfrm>
          <a:prstGeom prst="ellipse">
            <a:avLst/>
          </a:prstGeom>
          <a:solidFill>
            <a:srgbClr val="2F7E9B"/>
          </a:solidFill>
          <a:ln w="12700">
            <a:solidFill>
              <a:srgbClr val="2F7E9B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5" name="Text 13">
            <a:hlinkClick r:id="rId3" tooltip=""/>
          </p:cNvPr>
          <p:cNvSpPr/>
          <p:nvPr/>
        </p:nvSpPr>
        <p:spPr>
          <a:xfrm>
            <a:off x="1060704" y="2889504"/>
            <a:ext cx="101132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b="1" u="sng" dirty="0">
                <a:solidFill>
                  <a:srgbClr val="0A303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LIFE WILDisland – 2025-ös vízügyi helyreállítás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1069848" y="3154680"/>
            <a:ext cx="1008583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30" dirty="0">
                <a:solidFill>
                  <a:srgbClr val="5163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https://wildisland.danubeparks.org/news-media/detail/news/erebe-completed/</a:t>
            </a:r>
            <a:endParaRPr lang="en-US" sz="930" dirty="0"/>
          </a:p>
        </p:txBody>
      </p:sp>
      <p:sp>
        <p:nvSpPr>
          <p:cNvPr id="17" name="Shape 15"/>
          <p:cNvSpPr/>
          <p:nvPr/>
        </p:nvSpPr>
        <p:spPr>
          <a:xfrm>
            <a:off x="763524" y="3461004"/>
            <a:ext cx="137160" cy="137160"/>
          </a:xfrm>
          <a:prstGeom prst="ellipse">
            <a:avLst/>
          </a:prstGeom>
          <a:solidFill>
            <a:srgbClr val="E6A75A"/>
          </a:solidFill>
          <a:ln w="12700">
            <a:solidFill>
              <a:srgbClr val="E6A75A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8" name="Text 16">
            <a:hlinkClick r:id="rId4" tooltip=""/>
          </p:cNvPr>
          <p:cNvSpPr/>
          <p:nvPr/>
        </p:nvSpPr>
        <p:spPr>
          <a:xfrm>
            <a:off x="1060704" y="3410712"/>
            <a:ext cx="101132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b="1" u="sng" dirty="0">
                <a:solidFill>
                  <a:srgbClr val="0A303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MNM – Gönyű, Nagy-Sáros-dűlő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1069848" y="3675888"/>
            <a:ext cx="1008583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30" dirty="0">
                <a:solidFill>
                  <a:srgbClr val="5163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https://archeodatabase.hnm.hu/hu/node/18360</a:t>
            </a:r>
            <a:endParaRPr lang="en-US" sz="930" dirty="0"/>
          </a:p>
        </p:txBody>
      </p:sp>
      <p:sp>
        <p:nvSpPr>
          <p:cNvPr id="20" name="Shape 18"/>
          <p:cNvSpPr/>
          <p:nvPr/>
        </p:nvSpPr>
        <p:spPr>
          <a:xfrm>
            <a:off x="763524" y="3982212"/>
            <a:ext cx="137160" cy="137160"/>
          </a:xfrm>
          <a:prstGeom prst="ellipse">
            <a:avLst/>
          </a:prstGeom>
          <a:solidFill>
            <a:srgbClr val="2F7E9B"/>
          </a:solidFill>
          <a:ln w="12700">
            <a:solidFill>
              <a:srgbClr val="2F7E9B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1" name="Text 19">
            <a:hlinkClick r:id="rId5" tooltip=""/>
          </p:cNvPr>
          <p:cNvSpPr/>
          <p:nvPr/>
        </p:nvSpPr>
        <p:spPr>
          <a:xfrm>
            <a:off x="1060704" y="3931920"/>
            <a:ext cx="101132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b="1" u="sng" dirty="0">
                <a:solidFill>
                  <a:srgbClr val="0A303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MNM – Nagyszentjános, Proletár-dűlő</a:t>
            </a:r>
            <a:endParaRPr lang="en-US" sz="1550" dirty="0"/>
          </a:p>
        </p:txBody>
      </p:sp>
      <p:sp>
        <p:nvSpPr>
          <p:cNvPr id="22" name="Text 20"/>
          <p:cNvSpPr/>
          <p:nvPr/>
        </p:nvSpPr>
        <p:spPr>
          <a:xfrm>
            <a:off x="1069848" y="4197096"/>
            <a:ext cx="1008583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30" dirty="0">
                <a:solidFill>
                  <a:srgbClr val="5163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https://archeodatabase.hnm.hu/hu/node/18253</a:t>
            </a:r>
            <a:endParaRPr lang="en-US" sz="930" dirty="0"/>
          </a:p>
        </p:txBody>
      </p:sp>
      <p:sp>
        <p:nvSpPr>
          <p:cNvPr id="23" name="Shape 21"/>
          <p:cNvSpPr/>
          <p:nvPr/>
        </p:nvSpPr>
        <p:spPr>
          <a:xfrm>
            <a:off x="763524" y="4503420"/>
            <a:ext cx="137160" cy="137160"/>
          </a:xfrm>
          <a:prstGeom prst="ellipse">
            <a:avLst/>
          </a:prstGeom>
          <a:solidFill>
            <a:srgbClr val="E6A75A"/>
          </a:solidFill>
          <a:ln w="12700">
            <a:solidFill>
              <a:srgbClr val="E6A75A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4" name="Text 22">
            <a:hlinkClick r:id="rId6" tooltip=""/>
          </p:cNvPr>
          <p:cNvSpPr/>
          <p:nvPr/>
        </p:nvSpPr>
        <p:spPr>
          <a:xfrm>
            <a:off x="1060704" y="4453128"/>
            <a:ext cx="101132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b="1" u="sng" dirty="0">
                <a:solidFill>
                  <a:srgbClr val="0A303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Gönyű és Nagyszentjános önkormányzati helytörténete</a:t>
            </a:r>
            <a:endParaRPr lang="en-US" sz="1550" dirty="0"/>
          </a:p>
        </p:txBody>
      </p:sp>
      <p:sp>
        <p:nvSpPr>
          <p:cNvPr id="25" name="Text 23"/>
          <p:cNvSpPr/>
          <p:nvPr/>
        </p:nvSpPr>
        <p:spPr>
          <a:xfrm>
            <a:off x="1069848" y="4718304"/>
            <a:ext cx="1008583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30" dirty="0">
                <a:solidFill>
                  <a:srgbClr val="5163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https://programok.gonyu.hu/falutortenet-m</a:t>
            </a:r>
            <a:endParaRPr lang="en-US" sz="930" dirty="0"/>
          </a:p>
        </p:txBody>
      </p:sp>
      <p:sp>
        <p:nvSpPr>
          <p:cNvPr id="26" name="Shape 24"/>
          <p:cNvSpPr/>
          <p:nvPr/>
        </p:nvSpPr>
        <p:spPr>
          <a:xfrm>
            <a:off x="685800" y="5193792"/>
            <a:ext cx="10780776" cy="987552"/>
          </a:xfrm>
          <a:prstGeom prst="roundRect">
            <a:avLst>
              <a:gd name="adj" fmla="val 11111"/>
            </a:avLst>
          </a:prstGeom>
          <a:solidFill>
            <a:srgbClr val="DDEDDC"/>
          </a:solidFill>
          <a:ln w="12700">
            <a:solidFill>
              <a:srgbClr val="DDEDDC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7" name="Text 25"/>
          <p:cNvSpPr/>
          <p:nvPr/>
        </p:nvSpPr>
        <p:spPr>
          <a:xfrm>
            <a:off x="868680" y="5385816"/>
            <a:ext cx="1036929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60" dirty="0">
                <a:solidFill>
                  <a:srgbClr val="0A3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Képek: saját terepfotók és jelölt tematikus illusztrációk; Gönyű: Rennboot / CC BY-SA 3.0; Nagyszentjános: Pasztilla / CC BY-SA 4.0. A térkép sematikus.</a:t>
            </a:r>
            <a:endParaRPr lang="en-US" sz="126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Georg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Erebe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Erre be! – Felső tagozat – 10 perces diákelőadás</dc:title>
  <dc:subject>Erebe-szigetek, Gönyű és Nagyszentjános – iskolai bemutató előadói jegyzetekkel</dc:subject>
  <dc:creator>Erre be! – Erebe-szigetek</dc:creator>
  <cp:lastModifiedBy>Erre be! – Erebe-szigetek</cp:lastModifiedBy>
  <cp:revision>1</cp:revision>
  <dcterms:created xsi:type="dcterms:W3CDTF">2026-09-27T13:12:06Z</dcterms:created>
  <dcterms:modified xsi:type="dcterms:W3CDTF">2026-09-27T13:12:06Z</dcterms:modified>
  <dc:language>hu-HU</dc:language>
</cp:coreProperties>
</file>