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3-1.jpg" ContentType="image/jpg"/>
  <Override PartName="/ppt/media/image-4-1.jpg" ContentType="image/jpg"/>
  <Override PartName="/ppt/media/image-4-2.jpg" ContentType="image/jpg"/>
  <Override PartName="/ppt/media/image-4-3.jpg" ContentType="image/jpg"/>
  <Override PartName="/ppt/media/image-5-1.jpg" ContentType="image/jpg"/>
  <Override PartName="/ppt/media/image-6-1.jpg" ContentType="image/jpg"/>
  <Override PartName="/ppt/media/image-7-1.jpg" ContentType="image/jpg"/>
  <Override PartName="/ppt/media/image-7-2.jpg" ContentType="image/jpg"/>
  <Override PartName="/ppt/media/image-8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0:40
ELMONDHATÓ SZÖVEG A DIÁKNAK:
Sziasztok! Ma elutazunk a Duna mellé, egy különleges szigetvilágba. Ez az Erebe-szigetek vidéke, Gönyű és Nagyszentjános közelében. Megnézzük, hogyan alakítja a folyó a tájat, kik lakhatnak az ártéri erdőben, és miért fontos ez a két falu. A végén egy gyors kvíz is vár rátok. A nyitóképet hangulatképnek használjuk: a tájat mutatja be, de nem pontos légifotó.
ELLENŐRIZHETŐ FORRÁSOK:
https://erdorezervatum.hu/node/132
https://programok.gonyu.hu/falutortenet-m
https://nagyszentjanos.asp.lgov.hu/telepulestortenet
KÉPEK / ÁBRÁK:
Tematikus AI-illusztráció (az Erebe-oldal nyitóképe).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A Duna egy nagyon hosszú folyó, amely Magyarországon is áthalad. A két falu, Gönyű és Nagyszentjános, ugyanahhoz a Duna menti tájhoz tartozik. A szigeteket Erebe néven ismerjük. Gönyűn a hajózás emlékei is fontosak, a védett erdőrezervátum területe pedig közigazgatásilag Nagyszentjánoshoz kapcsolódik. Mutassátok meg az ábrán a szélesebb főágat és a keskenyebb mellékágat! Fontos: ez rajzolt, egyszerűsített térkép, nem lehet vele túrázni.
ELLENŐRIZHETŐ FORRÁSOK:
https://erdorezervatum.hu/node/132
https://programok.gonyu.hu/falutortenet-m
https://nagyszentjanos.asp.lgov.hu/telepulestortenet
KÉPEK / ÁBRÁK:
Saját, kifejezetten a tanuláshoz készített sematikus térkép; nem méretarányos.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1:10
ELMONDHATÓ SZÖVEG A DIÁKNAK:
A Duna nemcsak folyik, hanem épít és alakít. Apró köveket, homokot és iszapot szállít. Ahol ezek lerakódnak, zátony keletkezhet. Ha egy idő után növények jelennek meg rajta, a felszín erősödhet és egyre inkább szigetnek látszhat. A folyó viszont később ismét átrendezheti a medret és a partokat. Az Erebe ma látható szigeteinek történetéhez a folyószabályozás is hozzátartozik, ezért nem mondjuk, hogy minden mostani sziget ugyanolyan régi, mint a neve.
ELLENŐRIZHETŐ FORRÁSOK:
https://erdorezervatum.hu/node/132
https://www.erdorezervatum.hu/Jelentes_Erebe-szigetek_ER_alapfelmerese_2022ben
KÉPEK / ÁBRÁK:
Terepfotó az Erebe-projekt képtárából.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1:05
ELMONDHATÓ SZÖVEG A DIÁKNAK:
A Duna mentén sok helyen puhafás ligeterdő nő. Itt a fűzek és a nyárak fontos fák. A kidőlt fa nem feltétlenül szemét: rovaroknak és gombáknak adhat otthont. A madarak táplálékot kereshetnek a víz közelében, a csigák és más apró állatok pedig a talajban, a levelek között és a parton élnek. A jobb felső madárkép szemléltető illusztráció, nem annak bizonyítéka, hogy azt a madarat éppen ezen a szigeten fényképezték. Kérdés az osztálynak: ti milyen élőlényt keresnétek először?
ELLENŐRIZHETŐ FORRÁSOK:
https://erdorezervatum.hu/node/132
https://www.erdorezervatum.hu/Jelentes_Erebe-szigetek_ER_alapfelmerese_2022ben
KÉPEK / ÁBRÁK:
Erdő és jégmadár: tematikus AI-illusztrációk; csigaház: projekthez kapott terepfotó.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1:05
ELMONDHATÓ SZÖVEG A DIÁKNAK:
Gönyű történetében a Duna és a szárazföldi út is fontos. A római korban a mai Gönyű területén útállomás működött, ahol az úton haladók megállhattak. Később a hajózás és a rakodás sok embernek adott munkát. Régen a hajókat a partról is vontatták, ma pedig modern dunai kikötő működik a térségben. A fényképen a gönyűi dunaparti hajóállomás látható. Kérdezd meg: szerintetek miben volt más egy hajós élete száz évvel ezelőtt, mint ma?
ELLENŐRIZHETŐ FORRÁSOK:
https://programok.gonyu.hu/falutortenet-m
https://archeodatabase.hnm.hu/hu/node/18360
KÉPEK / ÁBRÁK:
Rennboot / Rennbootarchiv, Wikimedia Commons, CC BY-SA 3.0; a képet a weboldalhoz méretezték.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1:05
ELMONDHATÓ SZÖVEG A DIÁKNAK:
Nagyszentjános múltja is régre nyúlik vissza. A határában római őrtornyok maradványait kutatták. Később a földeken dolgozó családok és a vasút is formálta a települést. A helyi településtörténet 1856-ban megnyíló vasútállomást említ, 1990-től pedig a község önálló önkormányzatot alakíthatott. A képen látható temető azt is eszünkbe juttatja, hogy egy falu történetét az ott élő emberek és családok őrzik tovább. A római őrtornyok nem a mai Erebe-szigeteken álló látogatható várak.
ELLENŐRIZHETŐ FORRÁSOK:
https://nagyszentjanos.asp.lgov.hu/telepulestortenet
https://archeodatabase.hnm.hu/hu/node/18253
KÉPEK / ÁBRÁK:
Pasztilla (Attila Terbócs), Wikimedia Commons, CC BY-SA 4.0; a képet a weboldalhoz méretezték.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A helyi történetek szerint a szigetek neve összefügghet az „Erre be!” kiáltással. Az egyik monda a hajóvontatókhoz, a másik a török kori meneküléshez kapcsolódik. Ezek izgalmas történetek, de nem tudjuk őket pontos történelmi eseményként bizonyítani. A jobb oldalon valós mai gönyűi fotót látunk: ez megmutatja, hogyan nézett ki a lefényképezett hely a fotó készítésekor, nem bizonyítja a régi névmondát. A régészek másféle nyomokat keresnek, például alapfalakat, cserépdarabokat vagy téglákat. Kérdés: ha egy történet nagyon régi, attól biztosan pontosan úgy történt?
ELLENŐRIZHETŐ FORRÁSOK:
https://programok.gonyu.hu/falutortenet-m
https://archeodatabase.hnm.hu/hu/node/18360
https://www.erdorezervatum.hu/Jelentes_Erebe-szigetek_ER_alapfelmerese_2022ben
KÉPEK / ÁBRÁK:
Bal oldali kép: tematikus AI-illusztráció. Jobb oldali kép: Gönyű valódi fotója, Rennboot / Rennbootarchiv, Wikimedia Commons, CC BY-SA 3.0; a fotó nem bizonyítja a névmondát.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1:10
ELMONDHATÓ SZÖVEG A DIÁKNAK:
A folyó mellékága néha egyre kevesebb friss vizet kap. Az Erebe-szigeteknél 2025 februárjára olyan vízügyi munka készült el, amelynek során kotortak és megnyitottak egy korábbi kőakadályt. Így a Duna vize ismét jobban bejuthat a mellékágba. Ez segíthet a vízi élőhelyeknek. Fontos, hogy ettől még a természet hosszú távú változását tovább kell figyelni: az erdő például sokkal lassabban reagál. A dia fotója vízfolyást mutat, de nem a konkrét építési munkáról készült.
ELLENŐRIZHETŐ FORRÁSOK:
https://wildisland.danubeparks.org/news-media/detail/news/erebe-completed/
https://erdorezervatum.hu/node/132
KÉPEK / ÁBRÁK:
Terepfotó az Erebe-projekt képtárából, pontos helyszín nélkül.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1:00
ELMONDHATÓ SZÖVEG A DIÁKNAK:
Most jöhet három villámkérdés! Az első: mi alakítja a folyópartot? A víz mozgása és a hordalék. A második: melyik falu múltjában fontos a hajózás és a kikötő? Gönyű. A harmadik: ha van egy régi névmondánk, az automatikusan bizonyított történelmi tény? Nem. A mondát hagyományként ismerjük meg, a tényeket pedig megfelelő forrásokkal ellenőrizzük. Zárásként elmondhatod: ugyanannak a folyónak a két partján élő emberek és az erdő története összekapcsolódik.
ELLENŐRIZHETŐ FORRÁSOK:
https://erdorezervatum.hu/node/132
https://programok.gonyu.hu/falutortenet-m
https://nagyszentjanos.asp.lgov.hu/telepulestortenet
KÉPEK / ÁBRÁK:
Saját szerkesztésű ábra és/vagy az Erebe-weboldal tematikus illusztrációi.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JAVASOLT IDŐ: Nem része a 10 percnek
ELMONDHATÓ SZÖVEG A DIÁKNAK:
Ezt a diát akkor mutasd meg, ha a tanár vagy a közönség megkérdezi, honnan vannak a történetek és a képek. A hivatkozásokra kattintva el lehet jutni az eredeti forrásokhoz. A névmondákat hagyományként mutattuk be, a történeti és természettudományos állításokhoz külön forrásokat adtunk.
ELLENŐRIZHETŐ FORRÁSOK:
https://erdorezervatum.hu/node/132
https://www.erdorezervatum.hu/Jelentes_Erebe-szigetek_ER_alapfelmerese_2022ben
https://wildisland.danubeparks.org/news-media/detail/news/erebe-completed/
https://programok.gonyu.hu/falutortenet-m
https://archeodatabase.hnm.hu/hu/node/18360
https://nagyszentjanos.asp.lgov.hu/telepulestortenet
https://archeodatabase.hnm.hu/hu/node/18253
https://nagyszentjanos.asp.lgov.hu/szent-janos-apostol-es-szent-liborius-puspok-temploma
https://maps.arcanum.com/hu/map/firstsurvey-hungary/?lat=47.725&amp;lon=17.85&amp;z=13
KÉPEK / ÁBRÁK:
Az illusztrációk, terepfotók és Wikimedia Commons-képek jogi adatai a megfelelő diák jegyzeteiben is szerepelnek.
Tanács: a jegyzet szabadon átfogalmazható. A diára nem kell mindent felolvasni.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hyperlink" Target="https://erdorezervatum.hu/node/132" TargetMode="External"/><Relationship Id="rId2" Type="http://schemas.openxmlformats.org/officeDocument/2006/relationships/hyperlink" Target="https://wildisland.danubeparks.org/news-media/detail/news/erebe-completed/" TargetMode="External"/><Relationship Id="rId3" Type="http://schemas.openxmlformats.org/officeDocument/2006/relationships/hyperlink" Target="https://programok.gonyu.hu/falutortenet-m" TargetMode="External"/><Relationship Id="rId4" Type="http://schemas.openxmlformats.org/officeDocument/2006/relationships/hyperlink" Target="https://nagyszentjanos.asp.lgov.hu/telepulestortenet" TargetMode="External"/><Relationship Id="rId5" Type="http://schemas.openxmlformats.org/officeDocument/2006/relationships/hyperlink" Target="https://archeodatabase.hnm.hu/hu/node/18253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zemléltető, mesterséges intelligenciával készült légi tájkép a Duna erdős szigeteiről és mellékágairól; nem dokumentumfotó." title="Kaland a Duna szigetein: képi szemléltetés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A3035">
              <a:alpha val="58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685800" y="1024128"/>
            <a:ext cx="100584" cy="4462272"/>
          </a:xfrm>
          <a:prstGeom prst="rect">
            <a:avLst>
              <a:gd name="adj" fmla="val 109091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960120" y="117957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D9F5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PERCES FELFEDEZŐÚT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50976" y="1655064"/>
            <a:ext cx="9966960" cy="19019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Kaland a Duna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szigetein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987552" y="4050792"/>
            <a:ext cx="86868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Erebe • Gönyű • Nagyszentjános</a:t>
            </a:r>
            <a:endParaRPr lang="en-US" sz="2300" dirty="0"/>
          </a:p>
        </p:txBody>
      </p:sp>
      <p:sp>
        <p:nvSpPr>
          <p:cNvPr id="8" name="Shape 5"/>
          <p:cNvSpPr/>
          <p:nvPr/>
        </p:nvSpPr>
        <p:spPr>
          <a:xfrm>
            <a:off x="978408" y="4736592"/>
            <a:ext cx="2231136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1097280" y="4754880"/>
            <a:ext cx="19933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ALSÓ TAGOZAT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7589520" y="6153912"/>
            <a:ext cx="4069080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7653528" y="6153912"/>
            <a:ext cx="394106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Háttér: tematikus AI-illusztráció, nem dokumentumfotó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MERRE JÁRUNK?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Három név, egy közös táj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Duna összeköti a folyóparti településeket és a szigeteket.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502920" y="1837944"/>
            <a:ext cx="11164824" cy="438912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02920" y="1837944"/>
            <a:ext cx="11164824" cy="4389120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pic>
        <p:nvPicPr>
          <p:cNvPr id="10" name="Image 0" descr="Szemléltető térkép Gönyű, Nagyszentjános és az Erebe-szigetek Duna menti elhelyezkedéséről; nem méretarányos." title="Három név, egy közös táj: képi szemlélteté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3415" y="1938528"/>
            <a:ext cx="7962122" cy="409651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804672" y="5705856"/>
            <a:ext cx="5138928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923544" y="5724144"/>
            <a:ext cx="490118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KERESD MEG: DUNA • EREBE • KÉT FALU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FOLYÓFORMÁLÓ MŰHELY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Hogyan születhet sziget?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folyó vizet és hordalékot mozgat. A táj nem marad mindig ugyanolyan.</a:t>
            </a:r>
            <a:endParaRPr lang="en-US" sz="1650" dirty="0"/>
          </a:p>
        </p:txBody>
      </p:sp>
      <p:pic>
        <p:nvPicPr>
          <p:cNvPr id="8" name="Image 0" descr="Terepfotó: kavicsos Duna-part és vízparti növényzet az Erebe vidéken." title="Hogyan születhet sziget?: képi szemléltetés">    </p:cNvPr>
          <p:cNvPicPr>
            <a:picLocks noChangeAspect="1"/>
          </p:cNvPicPr>
          <p:nvPr/>
        </p:nvPicPr>
        <p:blipFill>
          <a:blip r:embed="rId1"/>
          <a:srcRect l="10183" r="10183" t="0" b="0"/>
          <a:stretch/>
        </p:blipFill>
        <p:spPr>
          <a:xfrm>
            <a:off x="594360" y="1956816"/>
            <a:ext cx="5760720" cy="40690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547104" y="1956816"/>
            <a:ext cx="5047488" cy="4069080"/>
          </a:xfrm>
          <a:prstGeom prst="roundRect">
            <a:avLst>
              <a:gd name="adj" fmla="val 2697"/>
            </a:avLst>
          </a:prstGeom>
          <a:solidFill>
            <a:srgbClr val="DCECF2"/>
          </a:solidFill>
          <a:ln w="12700">
            <a:solidFill>
              <a:srgbClr val="DCECF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807708" y="2363724"/>
            <a:ext cx="502920" cy="502920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903720" y="2404872"/>
            <a:ext cx="320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7498080" y="2359152"/>
            <a:ext cx="3822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 Duna hordalékot szállít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807708" y="3342132"/>
            <a:ext cx="502920" cy="502920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903720" y="3383280"/>
            <a:ext cx="320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7498080" y="3337560"/>
            <a:ext cx="3822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Zátony emelkedhet ki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6807708" y="4320540"/>
            <a:ext cx="502920" cy="502920"/>
          </a:xfrm>
          <a:prstGeom prst="ellipse">
            <a:avLst/>
          </a:prstGeom>
          <a:solidFill>
            <a:srgbClr val="184C43"/>
          </a:solidFill>
          <a:ln w="12700">
            <a:solidFill>
              <a:srgbClr val="184C4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903720" y="4361688"/>
            <a:ext cx="32004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7498080" y="4315968"/>
            <a:ext cx="38221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Fűz és nyár telepedhet meg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6821424" y="5193792"/>
            <a:ext cx="4416552" cy="338328"/>
          </a:xfrm>
          <a:prstGeom prst="roundRect">
            <a:avLst>
              <a:gd name="adj" fmla="val 3243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6940296" y="5212080"/>
            <a:ext cx="4178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2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VÍZ KÉSŐBB ÚJRA ÁTALAKÍTHATJA</a:t>
            </a:r>
            <a:endParaRPr lang="en-US" sz="1120" dirty="0"/>
          </a:p>
        </p:txBody>
      </p:sp>
      <p:sp>
        <p:nvSpPr>
          <p:cNvPr id="21" name="Shape 18"/>
          <p:cNvSpPr/>
          <p:nvPr/>
        </p:nvSpPr>
        <p:spPr>
          <a:xfrm>
            <a:off x="731520" y="5687568"/>
            <a:ext cx="5358384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795528" y="5687568"/>
            <a:ext cx="5230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Terepfotó: dunai kavicsos part; nem pontos térképi helymeghatározás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AZ ERDŐ LAKÓI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Egy erdő sok otthona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vízparti ligeterdőben a fák, a rovarok és a madarak együtt élnek.</a:t>
            </a:r>
            <a:endParaRPr lang="en-US" sz="1650" dirty="0"/>
          </a:p>
        </p:txBody>
      </p:sp>
      <p:pic>
        <p:nvPicPr>
          <p:cNvPr id="8" name="Image 0" descr="Szemléltető illusztráció a puhafás ártéri ligeterdőről és a folyóhoz kötődő élőhelyekről." title="Egy erdő sok otthona: képi szemléltetés">    </p:cNvPr>
          <p:cNvPicPr>
            <a:picLocks noChangeAspect="1"/>
          </p:cNvPicPr>
          <p:nvPr/>
        </p:nvPicPr>
        <p:blipFill>
          <a:blip r:embed="rId1"/>
          <a:srcRect l="6638" r="6638" t="0" b="0"/>
          <a:stretch/>
        </p:blipFill>
        <p:spPr>
          <a:xfrm>
            <a:off x="603504" y="1847088"/>
            <a:ext cx="6583680" cy="4270248"/>
          </a:xfrm>
          <a:prstGeom prst="rect">
            <a:avLst/>
          </a:prstGeom>
        </p:spPr>
      </p:pic>
      <p:pic>
        <p:nvPicPr>
          <p:cNvPr id="9" name="Image 1" descr="Szemléltető illusztráció egy jégmadárról; nem helyszíni fajmegfigyelés dokumentuma." title="Egy erdő sok otthona: képi szemléltetés">    </p:cNvPr>
          <p:cNvPicPr>
            <a:picLocks noChangeAspect="1"/>
          </p:cNvPicPr>
          <p:nvPr/>
        </p:nvPicPr>
        <p:blipFill>
          <a:blip r:embed="rId2"/>
          <a:srcRect l="2953" r="2953" t="0" b="0"/>
          <a:stretch/>
        </p:blipFill>
        <p:spPr>
          <a:xfrm>
            <a:off x="7388352" y="1847088"/>
            <a:ext cx="4160520" cy="2487168"/>
          </a:xfrm>
          <a:prstGeom prst="rect">
            <a:avLst/>
          </a:prstGeom>
        </p:spPr>
      </p:pic>
      <p:pic>
        <p:nvPicPr>
          <p:cNvPr id="10" name="Image 2" descr="Terepfotó egy apró csigaházról a természetes környezetben." title="Egy erdő sok otthona: képi szemléltetés">    </p:cNvPr>
          <p:cNvPicPr>
            <a:picLocks noChangeAspect="1"/>
          </p:cNvPicPr>
          <p:nvPr/>
        </p:nvPicPr>
        <p:blipFill>
          <a:blip r:embed="rId3"/>
          <a:srcRect l="0" r="0" t="18744" b="18744"/>
          <a:stretch/>
        </p:blipFill>
        <p:spPr>
          <a:xfrm>
            <a:off x="7388352" y="4471416"/>
            <a:ext cx="1975104" cy="164592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9518904" y="4471416"/>
            <a:ext cx="2029968" cy="1645920"/>
          </a:xfrm>
          <a:prstGeom prst="roundRect">
            <a:avLst>
              <a:gd name="adj" fmla="val 6667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7"/>
          <p:cNvSpPr/>
          <p:nvPr/>
        </p:nvSpPr>
        <p:spPr>
          <a:xfrm>
            <a:off x="9710928" y="4791456"/>
            <a:ext cx="17007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4C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NÉZZ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84C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KÖRÜL!</a:t>
            </a:r>
            <a:endParaRPr lang="en-US" sz="2400" dirty="0"/>
          </a:p>
        </p:txBody>
      </p:sp>
      <p:sp>
        <p:nvSpPr>
          <p:cNvPr id="13" name="Shape 8"/>
          <p:cNvSpPr/>
          <p:nvPr/>
        </p:nvSpPr>
        <p:spPr>
          <a:xfrm>
            <a:off x="850392" y="5605272"/>
            <a:ext cx="3273552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9"/>
          <p:cNvSpPr/>
          <p:nvPr/>
        </p:nvSpPr>
        <p:spPr>
          <a:xfrm>
            <a:off x="969264" y="5623560"/>
            <a:ext cx="303580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FŰZ • NYÁR • HOLTFA</a:t>
            </a:r>
            <a:endParaRPr lang="en-US" sz="1300" dirty="0"/>
          </a:p>
        </p:txBody>
      </p:sp>
      <p:sp>
        <p:nvSpPr>
          <p:cNvPr id="15" name="Shape 10"/>
          <p:cNvSpPr/>
          <p:nvPr/>
        </p:nvSpPr>
        <p:spPr>
          <a:xfrm>
            <a:off x="7296912" y="4087368"/>
            <a:ext cx="4224528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1"/>
          <p:cNvSpPr/>
          <p:nvPr/>
        </p:nvSpPr>
        <p:spPr>
          <a:xfrm>
            <a:off x="7360920" y="4087368"/>
            <a:ext cx="409651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Folyóparti erdő és madár: tematikus illusztrációk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A DUNA PARTI FALU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Gönyű: a hajósok világa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Duna itt régen is út volt, és ma is fontos a közlekedésben.</a:t>
            </a:r>
            <a:endParaRPr lang="en-US" sz="1650" dirty="0"/>
          </a:p>
        </p:txBody>
      </p:sp>
      <p:pic>
        <p:nvPicPr>
          <p:cNvPr id="8" name="Image 0" descr="Valós gönyűi Duna-parti hajóállomás és látogatóközpont a folyó felől, Wikimedia Commons-fotó." title="Gönyű: a hajósok világa: képi szemléltetés">    </p:cNvPr>
          <p:cNvPicPr>
            <a:picLocks noChangeAspect="1"/>
          </p:cNvPicPr>
          <p:nvPr/>
        </p:nvPicPr>
        <p:blipFill>
          <a:blip r:embed="rId1"/>
          <a:srcRect l="0" r="0" t="6326" b="6326"/>
          <a:stretch/>
        </p:blipFill>
        <p:spPr>
          <a:xfrm>
            <a:off x="603504" y="1856232"/>
            <a:ext cx="7315200" cy="4261104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8147304" y="1856232"/>
            <a:ext cx="3401568" cy="4261104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8147304" y="1856232"/>
            <a:ext cx="3401568" cy="4261104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348472" y="2093976"/>
            <a:ext cx="1289304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8467344" y="2112264"/>
            <a:ext cx="10515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GÖNYŰ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348472" y="2697480"/>
            <a:ext cx="27980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84C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Római úton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84C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utazók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8348472" y="3657600"/>
            <a:ext cx="2907792" cy="0"/>
          </a:xfrm>
          <a:prstGeom prst="line">
            <a:avLst/>
          </a:prstGeom>
          <a:noFill/>
          <a:ln w="12700">
            <a:solidFill>
              <a:srgbClr val="D5DED5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48472" y="3813048"/>
            <a:ext cx="2688336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Hajóvontatók és rakodómunkások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8348472" y="4791456"/>
            <a:ext cx="2907792" cy="0"/>
          </a:xfrm>
          <a:prstGeom prst="line">
            <a:avLst/>
          </a:prstGeom>
          <a:noFill/>
          <a:ln w="12700">
            <a:solidFill>
              <a:srgbClr val="D5DED5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48472" y="4965192"/>
            <a:ext cx="2688336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 dunai kikötő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777240" y="5724144"/>
            <a:ext cx="6912864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41248" y="5724144"/>
            <a:ext cx="678484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Fotó: Rennboot / Rennbootarchiv • Wikimedia Commons • CC BY-SA 3.0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A SZOMSZÉDOS KÖZSÉG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Nagyszentjános: sok nemzedék helye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Őrtornyok, vasút, családok és közös emlékek.</a:t>
            </a:r>
            <a:endParaRPr lang="en-US" sz="1650" dirty="0"/>
          </a:p>
        </p:txBody>
      </p:sp>
      <p:pic>
        <p:nvPicPr>
          <p:cNvPr id="8" name="Image 0" descr="Valós fotó Nagyszentjános temetőjéről, síremlékekről és a központi kálváriakeresztről, Wikimedia Commons-fotó." title="Nagyszentjános: sok nemzedék helye: képi szemléltetés">    </p:cNvPr>
          <p:cNvPicPr>
            <a:picLocks noChangeAspect="1"/>
          </p:cNvPicPr>
          <p:nvPr/>
        </p:nvPicPr>
        <p:blipFill>
          <a:blip r:embed="rId1"/>
          <a:srcRect l="4222" r="4222" t="0" b="0"/>
          <a:stretch/>
        </p:blipFill>
        <p:spPr>
          <a:xfrm>
            <a:off x="594360" y="1847088"/>
            <a:ext cx="5943600" cy="432511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812280" y="1847088"/>
            <a:ext cx="4681728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812280" y="1847088"/>
            <a:ext cx="4681728" cy="1207008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958584" y="2130552"/>
            <a:ext cx="621792" cy="621792"/>
          </a:xfrm>
          <a:prstGeom prst="ellipse">
            <a:avLst/>
          </a:prstGeom>
          <a:solidFill>
            <a:srgbClr val="184C43"/>
          </a:solidFill>
          <a:ln w="12700">
            <a:solidFill>
              <a:srgbClr val="184C4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7104888" y="2267712"/>
            <a:ext cx="3291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7735824" y="2075688"/>
            <a:ext cx="3465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RÓMAI KOR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7735824" y="2496312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őrtornyok nyomai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6812280" y="3255264"/>
            <a:ext cx="4681728" cy="1207008"/>
          </a:xfrm>
          <a:prstGeom prst="roundRect">
            <a:avLst>
              <a:gd name="adj" fmla="val 9091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6812280" y="3255264"/>
            <a:ext cx="4681728" cy="1207008"/>
          </a:xfrm>
          <a:prstGeom prst="roundRect">
            <a:avLst/>
          </a:prstGeom>
          <a:solidFill>
            <a:srgbClr val="DDEDDC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6958584" y="3538728"/>
            <a:ext cx="621792" cy="621792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7104888" y="3675888"/>
            <a:ext cx="3291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7735824" y="3483864"/>
            <a:ext cx="3465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7735824" y="3904488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megnyílik a vasútállomás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6812280" y="4663440"/>
            <a:ext cx="4681728" cy="1207008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Shape 19"/>
          <p:cNvSpPr/>
          <p:nvPr/>
        </p:nvSpPr>
        <p:spPr>
          <a:xfrm>
            <a:off x="6812280" y="4663440"/>
            <a:ext cx="4681728" cy="1207008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23" name="Shape 20"/>
          <p:cNvSpPr/>
          <p:nvPr/>
        </p:nvSpPr>
        <p:spPr>
          <a:xfrm>
            <a:off x="6958584" y="4946904"/>
            <a:ext cx="621792" cy="621792"/>
          </a:xfrm>
          <a:prstGeom prst="ellipse">
            <a:avLst/>
          </a:prstGeom>
          <a:solidFill>
            <a:srgbClr val="184C43"/>
          </a:solidFill>
          <a:ln w="12700">
            <a:solidFill>
              <a:srgbClr val="184C4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7104888" y="5084064"/>
            <a:ext cx="329184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7735824" y="4892040"/>
            <a:ext cx="3465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7735824" y="5312664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önálló önkormányzat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795528" y="5769864"/>
            <a:ext cx="5486400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8" name="Text 25"/>
          <p:cNvSpPr/>
          <p:nvPr/>
        </p:nvSpPr>
        <p:spPr>
          <a:xfrm>
            <a:off x="859536" y="5769864"/>
            <a:ext cx="53583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Nagyszentjános temetője: Pasztilla / Attila Terbócs • CC BY-SA 4.0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NYOMOZÓK KLUBJA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Monda vagy bizonyíték?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Mindkettő érdekes, de más kérdésre ad választ.</a:t>
            </a:r>
            <a:endParaRPr lang="en-US" sz="1650" dirty="0"/>
          </a:p>
        </p:txBody>
      </p:sp>
      <p:pic>
        <p:nvPicPr>
          <p:cNvPr id="8" name="Image 0" descr="Szemléltető illusztráció történeti hajóvontatásról: emberek és lovak a folyóparton vontatnak egy hajót; nem történeti fénykép." title="Monda vagy bizonyíték?: képi szemléltetés">    </p:cNvPr>
          <p:cNvPicPr>
            <a:picLocks noChangeAspect="1"/>
          </p:cNvPicPr>
          <p:nvPr/>
        </p:nvPicPr>
        <p:blipFill>
          <a:blip r:embed="rId1"/>
          <a:srcRect l="14015" r="14015" t="0" b="0"/>
          <a:stretch/>
        </p:blipFill>
        <p:spPr>
          <a:xfrm>
            <a:off x="640080" y="1837944"/>
            <a:ext cx="5358384" cy="4187952"/>
          </a:xfrm>
          <a:prstGeom prst="rect">
            <a:avLst/>
          </a:prstGeom>
        </p:spPr>
      </p:pic>
      <p:pic>
        <p:nvPicPr>
          <p:cNvPr id="9" name="Image 1" descr="Valós gönyűi Duna-parti hajóállomás és látogatóközpont a folyó felől, Wikimedia Commons-fotó." title="Monda vagy bizonyíték?: képi szemléltetés">    </p:cNvPr>
          <p:cNvPicPr>
            <a:picLocks noChangeAspect="1"/>
          </p:cNvPicPr>
          <p:nvPr/>
        </p:nvPicPr>
        <p:blipFill>
          <a:blip r:embed="rId2"/>
          <a:srcRect l="7410" r="7410" t="0" b="0"/>
          <a:stretch/>
        </p:blipFill>
        <p:spPr>
          <a:xfrm>
            <a:off x="6199632" y="1837944"/>
            <a:ext cx="5349240" cy="418795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49808" y="4837176"/>
            <a:ext cx="5074920" cy="1042416"/>
          </a:xfrm>
          <a:prstGeom prst="roundRect">
            <a:avLst/>
          </a:prstGeom>
          <a:solidFill>
            <a:srgbClr val="112F35">
              <a:alpha val="84000"/>
            </a:srgbClr>
          </a:solidFill>
          <a:ln w="12700">
            <a:solidFill>
              <a:srgbClr val="112F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7"/>
          <p:cNvSpPr/>
          <p:nvPr/>
        </p:nvSpPr>
        <p:spPr>
          <a:xfrm>
            <a:off x="1005840" y="5020056"/>
            <a:ext cx="4572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MONDA: „Erre be!”</a:t>
            </a:r>
            <a:endParaRPr lang="en-US" sz="2400" dirty="0"/>
          </a:p>
        </p:txBody>
      </p:sp>
      <p:sp>
        <p:nvSpPr>
          <p:cNvPr id="12" name="Shape 8"/>
          <p:cNvSpPr/>
          <p:nvPr/>
        </p:nvSpPr>
        <p:spPr>
          <a:xfrm>
            <a:off x="6300216" y="4837176"/>
            <a:ext cx="5074920" cy="1042416"/>
          </a:xfrm>
          <a:prstGeom prst="roundRect">
            <a:avLst/>
          </a:prstGeom>
          <a:solidFill>
            <a:srgbClr val="112F35">
              <a:alpha val="84000"/>
            </a:srgbClr>
          </a:solidFill>
          <a:ln w="12700">
            <a:solidFill>
              <a:srgbClr val="112F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9"/>
          <p:cNvSpPr/>
          <p:nvPr/>
        </p:nvSpPr>
        <p:spPr>
          <a:xfrm>
            <a:off x="6519672" y="5020056"/>
            <a:ext cx="4672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DOKUMENTUM: valós fotó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804672" y="6071616"/>
            <a:ext cx="4736592" cy="338328"/>
          </a:xfrm>
          <a:prstGeom prst="roundRect">
            <a:avLst>
              <a:gd name="adj" fmla="val 3243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923544" y="6089904"/>
            <a:ext cx="449884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BAL: ILLUSZTRÁCIÓ • JOBB: VALÓDI FOTÓ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A TERMÉSZETNEK SEGÍTŐ KEZEK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Újra életre kelő mellékág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2025-ben befejeződtek az Erebe mellékágának vízügyi munkái.</a:t>
            </a:r>
            <a:endParaRPr lang="en-US" sz="1650" dirty="0"/>
          </a:p>
        </p:txBody>
      </p:sp>
      <p:pic>
        <p:nvPicPr>
          <p:cNvPr id="8" name="Image 0" descr="Terepfotó erdei vízfolyásról és vízparti növényzetről." title="Újra életre kelő mellékág: képi szemléltetés">    </p:cNvPr>
          <p:cNvPicPr>
            <a:picLocks noChangeAspect="1"/>
          </p:cNvPicPr>
          <p:nvPr/>
        </p:nvPicPr>
        <p:blipFill>
          <a:blip r:embed="rId1"/>
          <a:srcRect l="0" r="0" t="19848" b="19848"/>
          <a:stretch/>
        </p:blipFill>
        <p:spPr>
          <a:xfrm>
            <a:off x="594360" y="1892808"/>
            <a:ext cx="5175504" cy="416052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062472" y="1938528"/>
            <a:ext cx="5449824" cy="1124712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062472" y="1938528"/>
            <a:ext cx="5449824" cy="1124712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6327648" y="2167128"/>
            <a:ext cx="1207008" cy="338328"/>
          </a:xfrm>
          <a:prstGeom prst="roundRect">
            <a:avLst>
              <a:gd name="adj" fmla="val 32432"/>
            </a:avLst>
          </a:prstGeom>
          <a:solidFill>
            <a:srgbClr val="DCECF2"/>
          </a:solidFill>
          <a:ln w="12700">
            <a:solidFill>
              <a:srgbClr val="DCECF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446520" y="2185416"/>
            <a:ext cx="969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ELŐTTE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763256" y="2121408"/>
            <a:ext cx="3410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víz útja beszűkült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062472" y="3218688"/>
            <a:ext cx="5449824" cy="1124712"/>
          </a:xfrm>
          <a:prstGeom prst="roundRect">
            <a:avLst>
              <a:gd name="adj" fmla="val 9756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6062472" y="3218688"/>
            <a:ext cx="5449824" cy="1124712"/>
          </a:xfrm>
          <a:prstGeom prst="roundRect">
            <a:avLst/>
          </a:prstGeom>
          <a:solidFill>
            <a:srgbClr val="DDEDDC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16" name="Shape 13"/>
          <p:cNvSpPr/>
          <p:nvPr/>
        </p:nvSpPr>
        <p:spPr>
          <a:xfrm>
            <a:off x="6327648" y="3447288"/>
            <a:ext cx="1207008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446520" y="3465576"/>
            <a:ext cx="969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MUNKA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7763256" y="3401568"/>
            <a:ext cx="3410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Megnyitották az akadályt</a:t>
            </a:r>
            <a:endParaRPr lang="en-US" sz="1900" dirty="0"/>
          </a:p>
        </p:txBody>
      </p:sp>
      <p:sp>
        <p:nvSpPr>
          <p:cNvPr id="19" name="Shape 16"/>
          <p:cNvSpPr/>
          <p:nvPr/>
        </p:nvSpPr>
        <p:spPr>
          <a:xfrm>
            <a:off x="6062472" y="4498848"/>
            <a:ext cx="5449824" cy="1124712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6062472" y="4498848"/>
            <a:ext cx="5449824" cy="1124712"/>
          </a:xfrm>
          <a:prstGeom prst="roundRect">
            <a:avLst/>
          </a:prstGeom>
          <a:solidFill>
            <a:srgbClr val="FFFFFF">
              <a:alpha val="0"/>
            </a:srgbClr>
          </a:solidFill>
          <a:ln w="10160">
            <a:solidFill>
              <a:srgbClr val="DCE4D9"/>
            </a:solidFill>
            <a:prstDash val="solid"/>
          </a:ln>
        </p:spPr>
        <p:txBody>
          <a:bodyPr/>
          <a:p/>
        </p:txBody>
      </p:sp>
      <p:sp>
        <p:nvSpPr>
          <p:cNvPr id="21" name="Shape 18"/>
          <p:cNvSpPr/>
          <p:nvPr/>
        </p:nvSpPr>
        <p:spPr>
          <a:xfrm>
            <a:off x="6327648" y="4727448"/>
            <a:ext cx="1207008" cy="338328"/>
          </a:xfrm>
          <a:prstGeom prst="roundRect">
            <a:avLst>
              <a:gd name="adj" fmla="val 32432"/>
            </a:avLst>
          </a:prstGeom>
          <a:solidFill>
            <a:srgbClr val="DCECF2"/>
          </a:solidFill>
          <a:ln w="12700">
            <a:solidFill>
              <a:srgbClr val="DCECF2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6446520" y="4745736"/>
            <a:ext cx="969264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UTÁNA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763256" y="4681728"/>
            <a:ext cx="34107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víz ismét áramolhat</a:t>
            </a:r>
            <a:endParaRPr lang="en-US" sz="1900" dirty="0"/>
          </a:p>
        </p:txBody>
      </p:sp>
      <p:sp>
        <p:nvSpPr>
          <p:cNvPr id="24" name="Shape 21"/>
          <p:cNvSpPr/>
          <p:nvPr/>
        </p:nvSpPr>
        <p:spPr>
          <a:xfrm>
            <a:off x="749808" y="5660136"/>
            <a:ext cx="4882896" cy="246888"/>
          </a:xfrm>
          <a:prstGeom prst="roundRect">
            <a:avLst/>
          </a:prstGeom>
          <a:solidFill>
            <a:srgbClr val="0A3035">
              <a:alpha val="81000"/>
            </a:srgbClr>
          </a:solidFill>
          <a:ln w="12700">
            <a:solidFill>
              <a:srgbClr val="0A3035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13816" y="5660136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Terepfotó: erdei vízfolyás; nem a helyreállítás műszaki dokumentációja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30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03504" y="493776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DDED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TE VAGY A FELFEDEZŐ!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03504" y="914400"/>
            <a:ext cx="10744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villámkérdés</a:t>
            </a:r>
            <a:endParaRPr lang="en-US" sz="3900" dirty="0"/>
          </a:p>
        </p:txBody>
      </p:sp>
      <p:sp>
        <p:nvSpPr>
          <p:cNvPr id="7" name="Shape 5"/>
          <p:cNvSpPr/>
          <p:nvPr/>
        </p:nvSpPr>
        <p:spPr>
          <a:xfrm>
            <a:off x="658368" y="1892808"/>
            <a:ext cx="10853928" cy="1115568"/>
          </a:xfrm>
          <a:prstGeom prst="roundRect">
            <a:avLst>
              <a:gd name="adj" fmla="val 9836"/>
            </a:avLst>
          </a:prstGeom>
          <a:solidFill>
            <a:srgbClr val="154047"/>
          </a:solidFill>
          <a:ln w="12700">
            <a:solidFill>
              <a:srgbClr val="15404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941832" y="2176272"/>
            <a:ext cx="548640" cy="548640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051560" y="2276856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746504" y="2093976"/>
            <a:ext cx="9308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 alakítja a folyópartot?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658368" y="3200400"/>
            <a:ext cx="10853928" cy="1115568"/>
          </a:xfrm>
          <a:prstGeom prst="roundRect">
            <a:avLst>
              <a:gd name="adj" fmla="val 9836"/>
            </a:avLst>
          </a:prstGeom>
          <a:solidFill>
            <a:srgbClr val="184A51"/>
          </a:solidFill>
          <a:ln w="12700">
            <a:solidFill>
              <a:srgbClr val="184A51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941832" y="3483864"/>
            <a:ext cx="548640" cy="548640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1051560" y="3584448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746504" y="3401568"/>
            <a:ext cx="9308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Melyik falu kötődik a hajós emlékekhez?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58368" y="4507992"/>
            <a:ext cx="10853928" cy="1115568"/>
          </a:xfrm>
          <a:prstGeom prst="roundRect">
            <a:avLst>
              <a:gd name="adj" fmla="val 9836"/>
            </a:avLst>
          </a:prstGeom>
          <a:solidFill>
            <a:srgbClr val="154047"/>
          </a:solidFill>
          <a:ln w="12700">
            <a:solidFill>
              <a:srgbClr val="154047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941832" y="4791456"/>
            <a:ext cx="548640" cy="548640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1051560" y="489204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746504" y="4709160"/>
            <a:ext cx="9308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monda ugyanaz, mint a bizonyított tény?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704088" y="6053328"/>
            <a:ext cx="6656832" cy="338328"/>
          </a:xfrm>
          <a:prstGeom prst="roundRect">
            <a:avLst>
              <a:gd name="adj" fmla="val 32432"/>
            </a:avLst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822960" y="6071616"/>
            <a:ext cx="6419088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12F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MEGOLDÁSOK AZ ELŐADÓI JEGYZETBEN VANNAK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0352" y="6510528"/>
            <a:ext cx="11128248" cy="0"/>
          </a:xfrm>
          <a:prstGeom prst="line">
            <a:avLst/>
          </a:prstGeom>
          <a:noFill/>
          <a:ln w="8890">
            <a:solidFill>
              <a:srgbClr val="C7D5CB"/>
            </a:solidFill>
            <a:prstDash val="solid"/>
          </a:ln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557784" y="6565392"/>
            <a:ext cx="4389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80" b="1" spc="100" kern="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 BE!  /  ALSÓ TAGOZAT</a:t>
            </a:r>
            <a:endParaRPr lang="en-US" sz="880" dirty="0"/>
          </a:p>
        </p:txBody>
      </p:sp>
      <p:sp>
        <p:nvSpPr>
          <p:cNvPr id="4" name="Text 2"/>
          <p:cNvSpPr/>
          <p:nvPr/>
        </p:nvSpPr>
        <p:spPr>
          <a:xfrm>
            <a:off x="11119104" y="6547104"/>
            <a:ext cx="44805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b="1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384048"/>
            <a:ext cx="103327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84C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TANÁRI ÉS ELŐADÓI HÁTTÉR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A30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Források és képek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94360" y="1399032"/>
            <a:ext cx="10789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Ezt a diát nem szükséges felolvasni a 10 perces előadásban.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731520" y="2020824"/>
            <a:ext cx="164592" cy="164592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7">
            <a:hlinkClick r:id="rId1" tooltip=""/>
          </p:cNvPr>
          <p:cNvSpPr/>
          <p:nvPr/>
        </p:nvSpPr>
        <p:spPr>
          <a:xfrm>
            <a:off x="1033272" y="1938528"/>
            <a:ext cx="10040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Erdőrezervátum Program – Erebe-szigetek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33272" y="2258568"/>
            <a:ext cx="9957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https://erdorezervatum.hu/node/132</a:t>
            </a:r>
            <a:endParaRPr lang="en-US" sz="940" dirty="0"/>
          </a:p>
        </p:txBody>
      </p:sp>
      <p:sp>
        <p:nvSpPr>
          <p:cNvPr id="11" name="Shape 9"/>
          <p:cNvSpPr/>
          <p:nvPr/>
        </p:nvSpPr>
        <p:spPr>
          <a:xfrm>
            <a:off x="731520" y="2633472"/>
            <a:ext cx="164592" cy="164592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10">
            <a:hlinkClick r:id="rId2" tooltip=""/>
          </p:cNvPr>
          <p:cNvSpPr/>
          <p:nvPr/>
        </p:nvSpPr>
        <p:spPr>
          <a:xfrm>
            <a:off x="1033272" y="2551176"/>
            <a:ext cx="10040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LIFE WILDisland – az Erebe mellékág helyreállítása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033272" y="2871216"/>
            <a:ext cx="9957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https://wildisland.danubeparks.org/news-media/detail/news/erebe-completed/</a:t>
            </a:r>
            <a:endParaRPr lang="en-US" sz="940" dirty="0"/>
          </a:p>
        </p:txBody>
      </p:sp>
      <p:sp>
        <p:nvSpPr>
          <p:cNvPr id="14" name="Shape 12"/>
          <p:cNvSpPr/>
          <p:nvPr/>
        </p:nvSpPr>
        <p:spPr>
          <a:xfrm>
            <a:off x="731520" y="3246120"/>
            <a:ext cx="164592" cy="164592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>
            <a:hlinkClick r:id="rId3" tooltip=""/>
          </p:cNvPr>
          <p:cNvSpPr/>
          <p:nvPr/>
        </p:nvSpPr>
        <p:spPr>
          <a:xfrm>
            <a:off x="1033272" y="3163824"/>
            <a:ext cx="10040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Gönyű Község – falutörténet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033272" y="3483864"/>
            <a:ext cx="9957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https://programok.gonyu.hu/falutortenet-m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731520" y="3858768"/>
            <a:ext cx="164592" cy="164592"/>
          </a:xfrm>
          <a:prstGeom prst="ellipse">
            <a:avLst/>
          </a:prstGeom>
          <a:solidFill>
            <a:srgbClr val="E6A75A"/>
          </a:solidFill>
          <a:ln w="12700">
            <a:solidFill>
              <a:srgbClr val="E6A75A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6">
            <a:hlinkClick r:id="rId4" tooltip=""/>
          </p:cNvPr>
          <p:cNvSpPr/>
          <p:nvPr/>
        </p:nvSpPr>
        <p:spPr>
          <a:xfrm>
            <a:off x="1033272" y="3776472"/>
            <a:ext cx="10040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Nagyszentjános Község – településtörténet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1033272" y="4096512"/>
            <a:ext cx="9957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https://nagyszentjanos.asp.lgov.hu/telepulestortenet</a:t>
            </a:r>
            <a:endParaRPr lang="en-US" sz="940" dirty="0"/>
          </a:p>
        </p:txBody>
      </p:sp>
      <p:sp>
        <p:nvSpPr>
          <p:cNvPr id="20" name="Shape 18"/>
          <p:cNvSpPr/>
          <p:nvPr/>
        </p:nvSpPr>
        <p:spPr>
          <a:xfrm>
            <a:off x="731520" y="4471416"/>
            <a:ext cx="164592" cy="164592"/>
          </a:xfrm>
          <a:prstGeom prst="ellipse">
            <a:avLst/>
          </a:prstGeom>
          <a:solidFill>
            <a:srgbClr val="2F7E9B"/>
          </a:solidFill>
          <a:ln w="12700">
            <a:solidFill>
              <a:srgbClr val="2F7E9B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>
            <a:hlinkClick r:id="rId5" tooltip=""/>
          </p:cNvPr>
          <p:cNvSpPr/>
          <p:nvPr/>
        </p:nvSpPr>
        <p:spPr>
          <a:xfrm>
            <a:off x="1033272" y="4389120"/>
            <a:ext cx="1004011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u="sng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Magyar Nemzeti Múzeum – Nagyszentjános lelőhely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1033272" y="4709160"/>
            <a:ext cx="99578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40" dirty="0">
                <a:solidFill>
                  <a:srgbClr val="5163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https://archeodatabase.hnm.hu/hu/node/18253</a:t>
            </a:r>
            <a:endParaRPr lang="en-US" sz="940" dirty="0"/>
          </a:p>
        </p:txBody>
      </p:sp>
      <p:sp>
        <p:nvSpPr>
          <p:cNvPr id="23" name="Shape 21"/>
          <p:cNvSpPr/>
          <p:nvPr/>
        </p:nvSpPr>
        <p:spPr>
          <a:xfrm>
            <a:off x="685800" y="5239512"/>
            <a:ext cx="10799064" cy="941832"/>
          </a:xfrm>
          <a:prstGeom prst="roundRect">
            <a:avLst>
              <a:gd name="adj" fmla="val 11650"/>
            </a:avLst>
          </a:prstGeom>
          <a:solidFill>
            <a:srgbClr val="DDEDDC"/>
          </a:solidFill>
          <a:ln w="12700">
            <a:solidFill>
              <a:srgbClr val="DDEDDC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914400" y="5413248"/>
            <a:ext cx="10314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0A3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Képek: Erebe-projekt saját és tematikus illusztrációi; Gönyű: Rennboot / CC BY-SA 3.0; Nagyszentjános: Pasztilla / CC BY-SA 4.0.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Erebe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Erre be! – Alsó tagozat – 10 perces diákelőadás</dc:title>
  <dc:subject>Erebe-szigetek, Gönyű és Nagyszentjános – iskolai bemutató előadói jegyzetekkel</dc:subject>
  <dc:creator>Erre be! – Erebe-szigetek</dc:creator>
  <cp:lastModifiedBy>Erre be! – Erebe-szigetek</cp:lastModifiedBy>
  <cp:revision>1</cp:revision>
  <dcterms:created xsi:type="dcterms:W3CDTF">2026-09-27T13:12:06Z</dcterms:created>
  <dcterms:modified xsi:type="dcterms:W3CDTF">2026-09-27T13:12:06Z</dcterms:modified>
  <dc:language>hu-HU</dc:language>
</cp:coreProperties>
</file>